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50"/>
  </p:notesMasterIdLst>
  <p:sldIdLst>
    <p:sldId id="260" r:id="rId2"/>
    <p:sldId id="261" r:id="rId3"/>
    <p:sldId id="334" r:id="rId4"/>
    <p:sldId id="278" r:id="rId5"/>
    <p:sldId id="294" r:id="rId6"/>
    <p:sldId id="266" r:id="rId7"/>
    <p:sldId id="279" r:id="rId8"/>
    <p:sldId id="282" r:id="rId9"/>
    <p:sldId id="333" r:id="rId10"/>
    <p:sldId id="402" r:id="rId11"/>
    <p:sldId id="403" r:id="rId12"/>
    <p:sldId id="404" r:id="rId13"/>
    <p:sldId id="405" r:id="rId14"/>
    <p:sldId id="406" r:id="rId15"/>
    <p:sldId id="291" r:id="rId16"/>
    <p:sldId id="287" r:id="rId17"/>
    <p:sldId id="386" r:id="rId18"/>
    <p:sldId id="289" r:id="rId19"/>
    <p:sldId id="292" r:id="rId20"/>
    <p:sldId id="296" r:id="rId21"/>
    <p:sldId id="388" r:id="rId22"/>
    <p:sldId id="389" r:id="rId23"/>
    <p:sldId id="387" r:id="rId24"/>
    <p:sldId id="390" r:id="rId25"/>
    <p:sldId id="391" r:id="rId26"/>
    <p:sldId id="392" r:id="rId27"/>
    <p:sldId id="297" r:id="rId28"/>
    <p:sldId id="393" r:id="rId29"/>
    <p:sldId id="394" r:id="rId30"/>
    <p:sldId id="395" r:id="rId31"/>
    <p:sldId id="396" r:id="rId32"/>
    <p:sldId id="372" r:id="rId33"/>
    <p:sldId id="298" r:id="rId34"/>
    <p:sldId id="397" r:id="rId35"/>
    <p:sldId id="398" r:id="rId36"/>
    <p:sldId id="399" r:id="rId37"/>
    <p:sldId id="400" r:id="rId38"/>
    <p:sldId id="318" r:id="rId39"/>
    <p:sldId id="373" r:id="rId40"/>
    <p:sldId id="401" r:id="rId41"/>
    <p:sldId id="382" r:id="rId42"/>
    <p:sldId id="374" r:id="rId43"/>
    <p:sldId id="324" r:id="rId44"/>
    <p:sldId id="325" r:id="rId45"/>
    <p:sldId id="328" r:id="rId46"/>
    <p:sldId id="329" r:id="rId47"/>
    <p:sldId id="331" r:id="rId48"/>
    <p:sldId id="33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dy.Tribuzio" initials="C" lastIdx="7" clrIdx="0">
    <p:extLst>
      <p:ext uri="{19B8F6BF-5375-455C-9EA6-DF929625EA0E}">
        <p15:presenceInfo xmlns:p15="http://schemas.microsoft.com/office/powerpoint/2012/main" userId="Cindy.Tribu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0D1"/>
    <a:srgbClr val="F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0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495BDF-D393-4FC2-BF9F-8758EA99411B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F5968B-2636-46B2-8F87-DCF044AEA85E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12219E14-2EFE-4DA2-B222-14BBDDDD5E74}" type="parTrans" cxnId="{6E7CA254-CBBE-4DBD-B436-CAAB1D46F1F4}">
      <dgm:prSet/>
      <dgm:spPr/>
      <dgm:t>
        <a:bodyPr/>
        <a:lstStyle/>
        <a:p>
          <a:endParaRPr lang="en-US"/>
        </a:p>
      </dgm:t>
    </dgm:pt>
    <dgm:pt modelId="{6854BE8A-E3B3-4C19-A83E-F16823719445}" type="sibTrans" cxnId="{6E7CA254-CBBE-4DBD-B436-CAAB1D46F1F4}">
      <dgm:prSet/>
      <dgm:spPr/>
      <dgm:t>
        <a:bodyPr/>
        <a:lstStyle/>
        <a:p>
          <a:endParaRPr lang="en-US"/>
        </a:p>
      </dgm:t>
    </dgm:pt>
    <dgm:pt modelId="{D53C8021-DAC0-4521-AD09-88ABC8530BEA}">
      <dgm:prSet phldrT="[Text]"/>
      <dgm:spPr/>
      <dgm:t>
        <a:bodyPr/>
        <a:lstStyle/>
        <a:p>
          <a:r>
            <a:rPr lang="en-US" dirty="0"/>
            <a:t>Fishery</a:t>
          </a:r>
        </a:p>
      </dgm:t>
    </dgm:pt>
    <dgm:pt modelId="{9D7088ED-8B0E-4099-AF4F-99BFD4F7E51D}" type="parTrans" cxnId="{A9B2B520-B401-41C9-8633-75A5CB5A4065}">
      <dgm:prSet/>
      <dgm:spPr/>
      <dgm:t>
        <a:bodyPr/>
        <a:lstStyle/>
        <a:p>
          <a:endParaRPr lang="en-US"/>
        </a:p>
      </dgm:t>
    </dgm:pt>
    <dgm:pt modelId="{76964D85-2814-43C5-A814-EAB6D0D93860}" type="sibTrans" cxnId="{A9B2B520-B401-41C9-8633-75A5CB5A4065}">
      <dgm:prSet/>
      <dgm:spPr/>
      <dgm:t>
        <a:bodyPr/>
        <a:lstStyle/>
        <a:p>
          <a:endParaRPr lang="en-US"/>
        </a:p>
      </dgm:t>
    </dgm:pt>
    <dgm:pt modelId="{81B50237-B8B6-4AE8-B418-1A4071185978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03E2A96-7D08-402A-948D-55B7E1C86181}" type="parTrans" cxnId="{C05D91FA-1162-42B9-BB9F-5561E9172DE7}">
      <dgm:prSet/>
      <dgm:spPr/>
      <dgm:t>
        <a:bodyPr/>
        <a:lstStyle/>
        <a:p>
          <a:endParaRPr lang="en-US"/>
        </a:p>
      </dgm:t>
    </dgm:pt>
    <dgm:pt modelId="{1B658E54-70D9-4C7B-88EF-807E1FA09C7D}" type="sibTrans" cxnId="{C05D91FA-1162-42B9-BB9F-5561E9172DE7}">
      <dgm:prSet/>
      <dgm:spPr/>
      <dgm:t>
        <a:bodyPr/>
        <a:lstStyle/>
        <a:p>
          <a:endParaRPr lang="en-US"/>
        </a:p>
      </dgm:t>
    </dgm:pt>
    <dgm:pt modelId="{A4FEE83F-D427-4619-A6C1-68E283135EA8}">
      <dgm:prSet phldrT="[Text]"/>
      <dgm:spPr/>
      <dgm:t>
        <a:bodyPr/>
        <a:lstStyle/>
        <a:p>
          <a:r>
            <a:rPr lang="en-US" dirty="0"/>
            <a:t>Data fit</a:t>
          </a:r>
        </a:p>
      </dgm:t>
    </dgm:pt>
    <dgm:pt modelId="{2467B318-4BEE-433C-AE08-EE6360AD8D39}" type="parTrans" cxnId="{56FD1A9C-58BD-4248-B26E-40636D851BEF}">
      <dgm:prSet/>
      <dgm:spPr/>
      <dgm:t>
        <a:bodyPr/>
        <a:lstStyle/>
        <a:p>
          <a:endParaRPr lang="en-US"/>
        </a:p>
      </dgm:t>
    </dgm:pt>
    <dgm:pt modelId="{292005D5-D0C3-4D3F-B12E-39461256F97C}" type="sibTrans" cxnId="{56FD1A9C-58BD-4248-B26E-40636D851BEF}">
      <dgm:prSet/>
      <dgm:spPr/>
      <dgm:t>
        <a:bodyPr/>
        <a:lstStyle/>
        <a:p>
          <a:endParaRPr lang="en-US"/>
        </a:p>
      </dgm:t>
    </dgm:pt>
    <dgm:pt modelId="{13A81294-A398-4720-9B78-F3D821CB037D}">
      <dgm:prSet phldrT="[Text]"/>
      <dgm:spPr/>
      <dgm:t>
        <a:bodyPr/>
        <a:lstStyle/>
        <a:p>
          <a:r>
            <a:rPr lang="en-US" dirty="0"/>
            <a:t>Recommendations</a:t>
          </a:r>
        </a:p>
      </dgm:t>
    </dgm:pt>
    <dgm:pt modelId="{3CD36F18-30DD-4BEA-BDB4-908FDDD63E35}" type="parTrans" cxnId="{F08D757A-DABA-4B12-B272-BA909823ADFC}">
      <dgm:prSet/>
      <dgm:spPr/>
      <dgm:t>
        <a:bodyPr/>
        <a:lstStyle/>
        <a:p>
          <a:endParaRPr lang="en-US"/>
        </a:p>
      </dgm:t>
    </dgm:pt>
    <dgm:pt modelId="{97381E26-735C-40B1-8D6B-D89F34C843B6}" type="sibTrans" cxnId="{F08D757A-DABA-4B12-B272-BA909823ADFC}">
      <dgm:prSet/>
      <dgm:spPr/>
      <dgm:t>
        <a:bodyPr/>
        <a:lstStyle/>
        <a:p>
          <a:endParaRPr lang="en-US"/>
        </a:p>
      </dgm:t>
    </dgm:pt>
    <dgm:pt modelId="{04A3B9F4-150A-49A7-AEBB-B880546411B2}">
      <dgm:prSet phldrT="[Text]"/>
      <dgm:spPr/>
      <dgm:t>
        <a:bodyPr/>
        <a:lstStyle/>
        <a:p>
          <a:r>
            <a:rPr lang="en-US" dirty="0"/>
            <a:t>Risk Table</a:t>
          </a:r>
        </a:p>
      </dgm:t>
    </dgm:pt>
    <dgm:pt modelId="{EBD45E8C-475D-4D70-83B3-33512A7E7972}" type="parTrans" cxnId="{CDD28142-3555-4870-9232-2DDB97DBCD68}">
      <dgm:prSet/>
      <dgm:spPr/>
      <dgm:t>
        <a:bodyPr/>
        <a:lstStyle/>
        <a:p>
          <a:endParaRPr lang="en-US"/>
        </a:p>
      </dgm:t>
    </dgm:pt>
    <dgm:pt modelId="{F336B112-23B2-4B79-8325-82B9CCF7DD17}" type="sibTrans" cxnId="{CDD28142-3555-4870-9232-2DDB97DBCD68}">
      <dgm:prSet/>
      <dgm:spPr/>
      <dgm:t>
        <a:bodyPr/>
        <a:lstStyle/>
        <a:p>
          <a:endParaRPr lang="en-US"/>
        </a:p>
      </dgm:t>
    </dgm:pt>
    <dgm:pt modelId="{DA944C65-D1A1-4CD6-9A7B-8B660059FF8C}">
      <dgm:prSet phldrT="[Text]"/>
      <dgm:spPr/>
      <dgm:t>
        <a:bodyPr/>
        <a:lstStyle/>
        <a:p>
          <a:r>
            <a:rPr lang="en-US" dirty="0"/>
            <a:t>Survey</a:t>
          </a:r>
        </a:p>
      </dgm:t>
    </dgm:pt>
    <dgm:pt modelId="{E5A1698B-944C-460B-9C72-CEE304556598}" type="parTrans" cxnId="{4B1F9C1C-090A-476B-9CA6-0A8AF50FC405}">
      <dgm:prSet/>
      <dgm:spPr/>
      <dgm:t>
        <a:bodyPr/>
        <a:lstStyle/>
        <a:p>
          <a:endParaRPr lang="en-US"/>
        </a:p>
      </dgm:t>
    </dgm:pt>
    <dgm:pt modelId="{C7B381E3-EE6F-41D8-87F6-1A341AA5F009}" type="sibTrans" cxnId="{4B1F9C1C-090A-476B-9CA6-0A8AF50FC405}">
      <dgm:prSet/>
      <dgm:spPr/>
      <dgm:t>
        <a:bodyPr/>
        <a:lstStyle/>
        <a:p>
          <a:endParaRPr lang="en-US"/>
        </a:p>
      </dgm:t>
    </dgm:pt>
    <dgm:pt modelId="{90E4CC42-3AD6-473A-BB45-B29F2B1E200A}">
      <dgm:prSet phldrT="[Text]"/>
      <dgm:spPr/>
      <dgm:t>
        <a:bodyPr/>
        <a:lstStyle/>
        <a:p>
          <a:r>
            <a:rPr lang="en-US" dirty="0"/>
            <a:t>Other</a:t>
          </a:r>
        </a:p>
      </dgm:t>
    </dgm:pt>
    <dgm:pt modelId="{A93A2AA7-8211-4162-8885-B88F5AE69D74}" type="parTrans" cxnId="{626C4E25-C4C8-409D-93F1-6F8F939AC4D5}">
      <dgm:prSet/>
      <dgm:spPr/>
      <dgm:t>
        <a:bodyPr/>
        <a:lstStyle/>
        <a:p>
          <a:endParaRPr lang="en-US"/>
        </a:p>
      </dgm:t>
    </dgm:pt>
    <dgm:pt modelId="{B1187EEF-1726-40F4-BA95-B126B54E240D}" type="sibTrans" cxnId="{626C4E25-C4C8-409D-93F1-6F8F939AC4D5}">
      <dgm:prSet/>
      <dgm:spPr/>
      <dgm:t>
        <a:bodyPr/>
        <a:lstStyle/>
        <a:p>
          <a:endParaRPr lang="en-US"/>
        </a:p>
      </dgm:t>
    </dgm:pt>
    <dgm:pt modelId="{9B07C154-6A2A-4059-AE67-77357F4D3F29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4FB65957-B8D5-49AB-9950-D691A89BE751}" type="parTrans" cxnId="{DC294B98-1FB2-473B-B36F-90D2FC15F089}">
      <dgm:prSet/>
      <dgm:spPr/>
      <dgm:t>
        <a:bodyPr/>
        <a:lstStyle/>
        <a:p>
          <a:endParaRPr lang="en-US"/>
        </a:p>
      </dgm:t>
    </dgm:pt>
    <dgm:pt modelId="{A54CEF35-FF09-4F73-96A2-525DEF2D0BE8}" type="sibTrans" cxnId="{DC294B98-1FB2-473B-B36F-90D2FC15F089}">
      <dgm:prSet/>
      <dgm:spPr/>
      <dgm:t>
        <a:bodyPr/>
        <a:lstStyle/>
        <a:p>
          <a:endParaRPr lang="en-US"/>
        </a:p>
      </dgm:t>
    </dgm:pt>
    <dgm:pt modelId="{ED217F8D-99BA-454E-92FB-2E06878BD9B6}">
      <dgm:prSet phldrT="[Text]"/>
      <dgm:spPr/>
      <dgm:t>
        <a:bodyPr/>
        <a:lstStyle/>
        <a:p>
          <a:r>
            <a:rPr lang="en-US" dirty="0"/>
            <a:t>Model estimates</a:t>
          </a:r>
        </a:p>
      </dgm:t>
    </dgm:pt>
    <dgm:pt modelId="{8B189EDC-555A-4F3A-93E2-B82DD9A71AAF}" type="parTrans" cxnId="{AFB22B2A-8332-41A1-843D-12E5BE9C7D6B}">
      <dgm:prSet/>
      <dgm:spPr/>
      <dgm:t>
        <a:bodyPr/>
        <a:lstStyle/>
        <a:p>
          <a:endParaRPr lang="en-US"/>
        </a:p>
      </dgm:t>
    </dgm:pt>
    <dgm:pt modelId="{46D6D344-6592-4399-8D9D-AFA1A4824771}" type="sibTrans" cxnId="{AFB22B2A-8332-41A1-843D-12E5BE9C7D6B}">
      <dgm:prSet/>
      <dgm:spPr/>
      <dgm:t>
        <a:bodyPr/>
        <a:lstStyle/>
        <a:p>
          <a:endParaRPr lang="en-US"/>
        </a:p>
      </dgm:t>
    </dgm:pt>
    <dgm:pt modelId="{C522BF39-44E5-4F20-B691-9D307A077169}">
      <dgm:prSet phldrT="[Text]"/>
      <dgm:spPr/>
      <dgm:t>
        <a:bodyPr/>
        <a:lstStyle/>
        <a:p>
          <a:r>
            <a:rPr lang="en-US" dirty="0"/>
            <a:t>ABC/OFL</a:t>
          </a:r>
        </a:p>
      </dgm:t>
    </dgm:pt>
    <dgm:pt modelId="{25C38B17-B371-4532-A3E2-E8EF7E0E8FF8}" type="parTrans" cxnId="{92CBEB4E-649A-426B-BEE0-3A4AD4182773}">
      <dgm:prSet/>
      <dgm:spPr/>
      <dgm:t>
        <a:bodyPr/>
        <a:lstStyle/>
        <a:p>
          <a:endParaRPr lang="en-US"/>
        </a:p>
      </dgm:t>
    </dgm:pt>
    <dgm:pt modelId="{85AA5C84-CC31-4151-9CFD-9A900B4B5AED}" type="sibTrans" cxnId="{92CBEB4E-649A-426B-BEE0-3A4AD4182773}">
      <dgm:prSet/>
      <dgm:spPr/>
      <dgm:t>
        <a:bodyPr/>
        <a:lstStyle/>
        <a:p>
          <a:endParaRPr lang="en-US"/>
        </a:p>
      </dgm:t>
    </dgm:pt>
    <dgm:pt modelId="{E3C584DE-1036-4915-A491-33A4139FF030}">
      <dgm:prSet phldrT="[Text]"/>
      <dgm:spPr/>
      <dgm:t>
        <a:bodyPr/>
        <a:lstStyle/>
        <a:p>
          <a:r>
            <a:rPr lang="en-US" dirty="0"/>
            <a:t>BRD</a:t>
          </a:r>
        </a:p>
      </dgm:t>
    </dgm:pt>
    <dgm:pt modelId="{9D5CCA48-B6D9-40D5-9120-27BEADE78D29}" type="parTrans" cxnId="{483E9E10-BB06-4722-BEC7-B0EC7161216B}">
      <dgm:prSet/>
      <dgm:spPr/>
      <dgm:t>
        <a:bodyPr/>
        <a:lstStyle/>
        <a:p>
          <a:endParaRPr lang="en-US"/>
        </a:p>
      </dgm:t>
    </dgm:pt>
    <dgm:pt modelId="{2C79BD81-ADE5-4A97-B693-7F92AE6F456F}" type="sibTrans" cxnId="{483E9E10-BB06-4722-BEC7-B0EC7161216B}">
      <dgm:prSet/>
      <dgm:spPr/>
      <dgm:t>
        <a:bodyPr/>
        <a:lstStyle/>
        <a:p>
          <a:endParaRPr lang="en-US"/>
        </a:p>
      </dgm:t>
    </dgm:pt>
    <dgm:pt modelId="{8C948DA4-3287-4E30-8A0E-000067A40156}" type="pres">
      <dgm:prSet presAssocID="{A1495BDF-D393-4FC2-BF9F-8758EA99411B}" presName="Name0" presStyleCnt="0">
        <dgm:presLayoutVars>
          <dgm:dir/>
          <dgm:resizeHandles val="exact"/>
        </dgm:presLayoutVars>
      </dgm:prSet>
      <dgm:spPr/>
    </dgm:pt>
    <dgm:pt modelId="{47EA77BE-1A81-4E1C-8FB5-FD4B15CD0852}" type="pres">
      <dgm:prSet presAssocID="{21F5968B-2636-46B2-8F87-DCF044AEA85E}" presName="composite" presStyleCnt="0"/>
      <dgm:spPr/>
    </dgm:pt>
    <dgm:pt modelId="{AB4ACE52-1C9C-4189-87D3-A2502BD099EF}" type="pres">
      <dgm:prSet presAssocID="{21F5968B-2636-46B2-8F87-DCF044AEA85E}" presName="imagSh" presStyleLbl="bgImgPlace1" presStyleIdx="0" presStyleCnt="3" custLinFactNeighborY="-1224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0182E540-CA06-46F6-8819-C2FD5764C591}" type="pres">
      <dgm:prSet presAssocID="{21F5968B-2636-46B2-8F87-DCF044AEA85E}" presName="txNode" presStyleLbl="node1" presStyleIdx="0" presStyleCnt="3" custLinFactNeighborY="-12240">
        <dgm:presLayoutVars>
          <dgm:bulletEnabled val="1"/>
        </dgm:presLayoutVars>
      </dgm:prSet>
      <dgm:spPr/>
    </dgm:pt>
    <dgm:pt modelId="{D092893D-8B06-4375-9060-8142E4FB4F75}" type="pres">
      <dgm:prSet presAssocID="{6854BE8A-E3B3-4C19-A83E-F16823719445}" presName="sibTrans" presStyleLbl="sibTrans2D1" presStyleIdx="0" presStyleCnt="2"/>
      <dgm:spPr/>
    </dgm:pt>
    <dgm:pt modelId="{BB6F7624-474B-41F3-9BBF-B7ED986785E1}" type="pres">
      <dgm:prSet presAssocID="{6854BE8A-E3B3-4C19-A83E-F16823719445}" presName="connTx" presStyleLbl="sibTrans2D1" presStyleIdx="0" presStyleCnt="2"/>
      <dgm:spPr/>
    </dgm:pt>
    <dgm:pt modelId="{58F5087E-5ED5-426C-970A-7256C233651D}" type="pres">
      <dgm:prSet presAssocID="{81B50237-B8B6-4AE8-B418-1A4071185978}" presName="composite" presStyleCnt="0"/>
      <dgm:spPr/>
    </dgm:pt>
    <dgm:pt modelId="{E435B710-4A5A-4E3E-B613-F16A1C3BF132}" type="pres">
      <dgm:prSet presAssocID="{81B50237-B8B6-4AE8-B418-1A4071185978}" presName="imagSh" presStyleLbl="bgImgPlace1" presStyleIdx="1" presStyleCnt="3" custLinFactNeighborX="583" custLinFactNeighborY="1457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757B3592-D970-412F-BA9E-1BDFC327FDF2}" type="pres">
      <dgm:prSet presAssocID="{81B50237-B8B6-4AE8-B418-1A4071185978}" presName="txNode" presStyleLbl="node1" presStyleIdx="1" presStyleCnt="3" custLinFactNeighborX="583" custLinFactNeighborY="14571">
        <dgm:presLayoutVars>
          <dgm:bulletEnabled val="1"/>
        </dgm:presLayoutVars>
      </dgm:prSet>
      <dgm:spPr/>
    </dgm:pt>
    <dgm:pt modelId="{21003408-9073-4D44-B7E8-1ACAEA7486A2}" type="pres">
      <dgm:prSet presAssocID="{1B658E54-70D9-4C7B-88EF-807E1FA09C7D}" presName="sibTrans" presStyleLbl="sibTrans2D1" presStyleIdx="1" presStyleCnt="2"/>
      <dgm:spPr/>
    </dgm:pt>
    <dgm:pt modelId="{D9710519-9031-4D66-9B31-560EDB8BD309}" type="pres">
      <dgm:prSet presAssocID="{1B658E54-70D9-4C7B-88EF-807E1FA09C7D}" presName="connTx" presStyleLbl="sibTrans2D1" presStyleIdx="1" presStyleCnt="2"/>
      <dgm:spPr/>
    </dgm:pt>
    <dgm:pt modelId="{21998BF2-99F0-4A7B-A07F-3C01C4893223}" type="pres">
      <dgm:prSet presAssocID="{13A81294-A398-4720-9B78-F3D821CB037D}" presName="composite" presStyleCnt="0"/>
      <dgm:spPr/>
    </dgm:pt>
    <dgm:pt modelId="{CAFE3742-74D4-4176-B6D5-6ACDAC453328}" type="pres">
      <dgm:prSet presAssocID="{13A81294-A398-4720-9B78-F3D821CB037D}" presName="imagSh" presStyleLbl="bgImgPlace1" presStyleIdx="2" presStyleCnt="3" custLinFactNeighborY="3730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FC94CE-F6E1-4393-A343-3EC09528CAC4}" type="pres">
      <dgm:prSet presAssocID="{13A81294-A398-4720-9B78-F3D821CB037D}" presName="txNode" presStyleLbl="node1" presStyleIdx="2" presStyleCnt="3" custLinFactNeighborY="37302">
        <dgm:presLayoutVars>
          <dgm:bulletEnabled val="1"/>
        </dgm:presLayoutVars>
      </dgm:prSet>
      <dgm:spPr/>
    </dgm:pt>
  </dgm:ptLst>
  <dgm:cxnLst>
    <dgm:cxn modelId="{BF65B500-7695-4A3E-9A4B-C8B5FFB194A3}" type="presOf" srcId="{E3C584DE-1036-4915-A491-33A4139FF030}" destId="{67FC94CE-F6E1-4393-A343-3EC09528CAC4}" srcOrd="0" destOrd="3" presId="urn:microsoft.com/office/officeart/2005/8/layout/hProcess10"/>
    <dgm:cxn modelId="{153A9103-7AB1-45C1-A4EA-A6878A076BC6}" type="presOf" srcId="{D53C8021-DAC0-4521-AD09-88ABC8530BEA}" destId="{0182E540-CA06-46F6-8819-C2FD5764C591}" srcOrd="0" destOrd="1" presId="urn:microsoft.com/office/officeart/2005/8/layout/hProcess10"/>
    <dgm:cxn modelId="{483E9E10-BB06-4722-BEC7-B0EC7161216B}" srcId="{13A81294-A398-4720-9B78-F3D821CB037D}" destId="{E3C584DE-1036-4915-A491-33A4139FF030}" srcOrd="2" destOrd="0" parTransId="{9D5CCA48-B6D9-40D5-9120-27BEADE78D29}" sibTransId="{2C79BD81-ADE5-4A97-B693-7F92AE6F456F}"/>
    <dgm:cxn modelId="{D1180213-1E47-4972-BF4D-0D2201A5F729}" type="presOf" srcId="{A1495BDF-D393-4FC2-BF9F-8758EA99411B}" destId="{8C948DA4-3287-4E30-8A0E-000067A40156}" srcOrd="0" destOrd="0" presId="urn:microsoft.com/office/officeart/2005/8/layout/hProcess10"/>
    <dgm:cxn modelId="{4B1F9C1C-090A-476B-9CA6-0A8AF50FC405}" srcId="{21F5968B-2636-46B2-8F87-DCF044AEA85E}" destId="{DA944C65-D1A1-4CD6-9A7B-8B660059FF8C}" srcOrd="1" destOrd="0" parTransId="{E5A1698B-944C-460B-9C72-CEE304556598}" sibTransId="{C7B381E3-EE6F-41D8-87F6-1A341AA5F009}"/>
    <dgm:cxn modelId="{A9B2B520-B401-41C9-8633-75A5CB5A4065}" srcId="{21F5968B-2636-46B2-8F87-DCF044AEA85E}" destId="{D53C8021-DAC0-4521-AD09-88ABC8530BEA}" srcOrd="0" destOrd="0" parTransId="{9D7088ED-8B0E-4099-AF4F-99BFD4F7E51D}" sibTransId="{76964D85-2814-43C5-A814-EAB6D0D93860}"/>
    <dgm:cxn modelId="{626C4E25-C4C8-409D-93F1-6F8F939AC4D5}" srcId="{21F5968B-2636-46B2-8F87-DCF044AEA85E}" destId="{90E4CC42-3AD6-473A-BB45-B29F2B1E200A}" srcOrd="2" destOrd="0" parTransId="{A93A2AA7-8211-4162-8885-B88F5AE69D74}" sibTransId="{B1187EEF-1726-40F4-BA95-B126B54E240D}"/>
    <dgm:cxn modelId="{AFB22B2A-8332-41A1-843D-12E5BE9C7D6B}" srcId="{81B50237-B8B6-4AE8-B418-1A4071185978}" destId="{ED217F8D-99BA-454E-92FB-2E06878BD9B6}" srcOrd="2" destOrd="0" parTransId="{8B189EDC-555A-4F3A-93E2-B82DD9A71AAF}" sibTransId="{46D6D344-6592-4399-8D9D-AFA1A4824771}"/>
    <dgm:cxn modelId="{11DA5D34-6E0B-42CE-B928-5E14FAA95B9F}" type="presOf" srcId="{6854BE8A-E3B3-4C19-A83E-F16823719445}" destId="{D092893D-8B06-4375-9060-8142E4FB4F75}" srcOrd="0" destOrd="0" presId="urn:microsoft.com/office/officeart/2005/8/layout/hProcess10"/>
    <dgm:cxn modelId="{CDD28142-3555-4870-9232-2DDB97DBCD68}" srcId="{13A81294-A398-4720-9B78-F3D821CB037D}" destId="{04A3B9F4-150A-49A7-AEBB-B880546411B2}" srcOrd="0" destOrd="0" parTransId="{EBD45E8C-475D-4D70-83B3-33512A7E7972}" sibTransId="{F336B112-23B2-4B79-8325-82B9CCF7DD17}"/>
    <dgm:cxn modelId="{BD975563-FBD4-4173-A708-5FA5352648AC}" type="presOf" srcId="{81B50237-B8B6-4AE8-B418-1A4071185978}" destId="{757B3592-D970-412F-BA9E-1BDFC327FDF2}" srcOrd="0" destOrd="0" presId="urn:microsoft.com/office/officeart/2005/8/layout/hProcess10"/>
    <dgm:cxn modelId="{92CBEB4E-649A-426B-BEE0-3A4AD4182773}" srcId="{13A81294-A398-4720-9B78-F3D821CB037D}" destId="{C522BF39-44E5-4F20-B691-9D307A077169}" srcOrd="1" destOrd="0" parTransId="{25C38B17-B371-4532-A3E2-E8EF7E0E8FF8}" sibTransId="{85AA5C84-CC31-4151-9CFD-9A900B4B5AED}"/>
    <dgm:cxn modelId="{90EA9170-1B23-4D8E-931D-07934E64EB49}" type="presOf" srcId="{ED217F8D-99BA-454E-92FB-2E06878BD9B6}" destId="{757B3592-D970-412F-BA9E-1BDFC327FDF2}" srcOrd="0" destOrd="3" presId="urn:microsoft.com/office/officeart/2005/8/layout/hProcess10"/>
    <dgm:cxn modelId="{97DF9C73-1C27-4094-B9CA-8C0E48E00343}" type="presOf" srcId="{04A3B9F4-150A-49A7-AEBB-B880546411B2}" destId="{67FC94CE-F6E1-4393-A343-3EC09528CAC4}" srcOrd="0" destOrd="1" presId="urn:microsoft.com/office/officeart/2005/8/layout/hProcess10"/>
    <dgm:cxn modelId="{6E7CA254-CBBE-4DBD-B436-CAAB1D46F1F4}" srcId="{A1495BDF-D393-4FC2-BF9F-8758EA99411B}" destId="{21F5968B-2636-46B2-8F87-DCF044AEA85E}" srcOrd="0" destOrd="0" parTransId="{12219E14-2EFE-4DA2-B222-14BBDDDD5E74}" sibTransId="{6854BE8A-E3B3-4C19-A83E-F16823719445}"/>
    <dgm:cxn modelId="{7A85C356-46D4-419C-A55D-C367F13D0358}" type="presOf" srcId="{6854BE8A-E3B3-4C19-A83E-F16823719445}" destId="{BB6F7624-474B-41F3-9BBF-B7ED986785E1}" srcOrd="1" destOrd="0" presId="urn:microsoft.com/office/officeart/2005/8/layout/hProcess10"/>
    <dgm:cxn modelId="{F08D757A-DABA-4B12-B272-BA909823ADFC}" srcId="{A1495BDF-D393-4FC2-BF9F-8758EA99411B}" destId="{13A81294-A398-4720-9B78-F3D821CB037D}" srcOrd="2" destOrd="0" parTransId="{3CD36F18-30DD-4BEA-BDB4-908FDDD63E35}" sibTransId="{97381E26-735C-40B1-8D6B-D89F34C843B6}"/>
    <dgm:cxn modelId="{C0B69A7B-6ECC-4685-A7CF-4DDC14054B94}" type="presOf" srcId="{DA944C65-D1A1-4CD6-9A7B-8B660059FF8C}" destId="{0182E540-CA06-46F6-8819-C2FD5764C591}" srcOrd="0" destOrd="2" presId="urn:microsoft.com/office/officeart/2005/8/layout/hProcess10"/>
    <dgm:cxn modelId="{77C6607F-08F1-4C3C-BC9A-BB02C187F45B}" type="presOf" srcId="{90E4CC42-3AD6-473A-BB45-B29F2B1E200A}" destId="{0182E540-CA06-46F6-8819-C2FD5764C591}" srcOrd="0" destOrd="3" presId="urn:microsoft.com/office/officeart/2005/8/layout/hProcess10"/>
    <dgm:cxn modelId="{DC294B98-1FB2-473B-B36F-90D2FC15F089}" srcId="{81B50237-B8B6-4AE8-B418-1A4071185978}" destId="{9B07C154-6A2A-4059-AE67-77357F4D3F29}" srcOrd="1" destOrd="0" parTransId="{4FB65957-B8D5-49AB-9950-D691A89BE751}" sibTransId="{A54CEF35-FF09-4F73-96A2-525DEF2D0BE8}"/>
    <dgm:cxn modelId="{9F5CB398-4CBA-4B3A-B22C-7A34B56ABBE9}" type="presOf" srcId="{1B658E54-70D9-4C7B-88EF-807E1FA09C7D}" destId="{21003408-9073-4D44-B7E8-1ACAEA7486A2}" srcOrd="0" destOrd="0" presId="urn:microsoft.com/office/officeart/2005/8/layout/hProcess10"/>
    <dgm:cxn modelId="{56FD1A9C-58BD-4248-B26E-40636D851BEF}" srcId="{81B50237-B8B6-4AE8-B418-1A4071185978}" destId="{A4FEE83F-D427-4619-A6C1-68E283135EA8}" srcOrd="0" destOrd="0" parTransId="{2467B318-4BEE-433C-AE08-EE6360AD8D39}" sibTransId="{292005D5-D0C3-4D3F-B12E-39461256F97C}"/>
    <dgm:cxn modelId="{EC35DC9F-81C1-4F15-B257-2FF39AE14F3A}" type="presOf" srcId="{21F5968B-2636-46B2-8F87-DCF044AEA85E}" destId="{0182E540-CA06-46F6-8819-C2FD5764C591}" srcOrd="0" destOrd="0" presId="urn:microsoft.com/office/officeart/2005/8/layout/hProcess10"/>
    <dgm:cxn modelId="{E7BEE4BB-9A14-4DD6-9814-5B6D58B47C15}" type="presOf" srcId="{9B07C154-6A2A-4059-AE67-77357F4D3F29}" destId="{757B3592-D970-412F-BA9E-1BDFC327FDF2}" srcOrd="0" destOrd="2" presId="urn:microsoft.com/office/officeart/2005/8/layout/hProcess10"/>
    <dgm:cxn modelId="{810DACC4-B51A-42E3-9FE7-6605E135C8A0}" type="presOf" srcId="{C522BF39-44E5-4F20-B691-9D307A077169}" destId="{67FC94CE-F6E1-4393-A343-3EC09528CAC4}" srcOrd="0" destOrd="2" presId="urn:microsoft.com/office/officeart/2005/8/layout/hProcess10"/>
    <dgm:cxn modelId="{6B2330D3-CCCE-4110-BE0F-738AC04E4246}" type="presOf" srcId="{1B658E54-70D9-4C7B-88EF-807E1FA09C7D}" destId="{D9710519-9031-4D66-9B31-560EDB8BD309}" srcOrd="1" destOrd="0" presId="urn:microsoft.com/office/officeart/2005/8/layout/hProcess10"/>
    <dgm:cxn modelId="{89E7F8DC-EE2B-4DFD-A93A-B384C8DCD9E1}" type="presOf" srcId="{A4FEE83F-D427-4619-A6C1-68E283135EA8}" destId="{757B3592-D970-412F-BA9E-1BDFC327FDF2}" srcOrd="0" destOrd="1" presId="urn:microsoft.com/office/officeart/2005/8/layout/hProcess10"/>
    <dgm:cxn modelId="{710C3FEE-77B9-4EFF-8A40-FF0C34CFA86E}" type="presOf" srcId="{13A81294-A398-4720-9B78-F3D821CB037D}" destId="{67FC94CE-F6E1-4393-A343-3EC09528CAC4}" srcOrd="0" destOrd="0" presId="urn:microsoft.com/office/officeart/2005/8/layout/hProcess10"/>
    <dgm:cxn modelId="{C05D91FA-1162-42B9-BB9F-5561E9172DE7}" srcId="{A1495BDF-D393-4FC2-BF9F-8758EA99411B}" destId="{81B50237-B8B6-4AE8-B418-1A4071185978}" srcOrd="1" destOrd="0" parTransId="{D03E2A96-7D08-402A-948D-55B7E1C86181}" sibTransId="{1B658E54-70D9-4C7B-88EF-807E1FA09C7D}"/>
    <dgm:cxn modelId="{393204E7-4173-4B49-B51F-CCF7700D0909}" type="presParOf" srcId="{8C948DA4-3287-4E30-8A0E-000067A40156}" destId="{47EA77BE-1A81-4E1C-8FB5-FD4B15CD0852}" srcOrd="0" destOrd="0" presId="urn:microsoft.com/office/officeart/2005/8/layout/hProcess10"/>
    <dgm:cxn modelId="{90127587-3F25-402C-8DFD-9CF6D326C821}" type="presParOf" srcId="{47EA77BE-1A81-4E1C-8FB5-FD4B15CD0852}" destId="{AB4ACE52-1C9C-4189-87D3-A2502BD099EF}" srcOrd="0" destOrd="0" presId="urn:microsoft.com/office/officeart/2005/8/layout/hProcess10"/>
    <dgm:cxn modelId="{C2EBAB06-8B26-4AE1-8DBA-03006A397004}" type="presParOf" srcId="{47EA77BE-1A81-4E1C-8FB5-FD4B15CD0852}" destId="{0182E540-CA06-46F6-8819-C2FD5764C591}" srcOrd="1" destOrd="0" presId="urn:microsoft.com/office/officeart/2005/8/layout/hProcess10"/>
    <dgm:cxn modelId="{12B20C51-6A29-4816-ACEE-9F5483D40DAA}" type="presParOf" srcId="{8C948DA4-3287-4E30-8A0E-000067A40156}" destId="{D092893D-8B06-4375-9060-8142E4FB4F75}" srcOrd="1" destOrd="0" presId="urn:microsoft.com/office/officeart/2005/8/layout/hProcess10"/>
    <dgm:cxn modelId="{064B486C-CCB3-4747-BDE2-5FBD453EF663}" type="presParOf" srcId="{D092893D-8B06-4375-9060-8142E4FB4F75}" destId="{BB6F7624-474B-41F3-9BBF-B7ED986785E1}" srcOrd="0" destOrd="0" presId="urn:microsoft.com/office/officeart/2005/8/layout/hProcess10"/>
    <dgm:cxn modelId="{6EF84F89-F9E8-4F1A-976A-45E2867681EA}" type="presParOf" srcId="{8C948DA4-3287-4E30-8A0E-000067A40156}" destId="{58F5087E-5ED5-426C-970A-7256C233651D}" srcOrd="2" destOrd="0" presId="urn:microsoft.com/office/officeart/2005/8/layout/hProcess10"/>
    <dgm:cxn modelId="{33E33DD9-5369-4A99-BFC9-FE9842F0B682}" type="presParOf" srcId="{58F5087E-5ED5-426C-970A-7256C233651D}" destId="{E435B710-4A5A-4E3E-B613-F16A1C3BF132}" srcOrd="0" destOrd="0" presId="urn:microsoft.com/office/officeart/2005/8/layout/hProcess10"/>
    <dgm:cxn modelId="{B4E9563F-4627-495F-8907-0B549D3C62BE}" type="presParOf" srcId="{58F5087E-5ED5-426C-970A-7256C233651D}" destId="{757B3592-D970-412F-BA9E-1BDFC327FDF2}" srcOrd="1" destOrd="0" presId="urn:microsoft.com/office/officeart/2005/8/layout/hProcess10"/>
    <dgm:cxn modelId="{487691B1-8A9C-432C-B69E-5CA96BB890C0}" type="presParOf" srcId="{8C948DA4-3287-4E30-8A0E-000067A40156}" destId="{21003408-9073-4D44-B7E8-1ACAEA7486A2}" srcOrd="3" destOrd="0" presId="urn:microsoft.com/office/officeart/2005/8/layout/hProcess10"/>
    <dgm:cxn modelId="{2C8F6CF8-D375-4612-887E-2865E813DCC2}" type="presParOf" srcId="{21003408-9073-4D44-B7E8-1ACAEA7486A2}" destId="{D9710519-9031-4D66-9B31-560EDB8BD309}" srcOrd="0" destOrd="0" presId="urn:microsoft.com/office/officeart/2005/8/layout/hProcess10"/>
    <dgm:cxn modelId="{29C8AF94-2A0C-4993-BEFE-623097BA534A}" type="presParOf" srcId="{8C948DA4-3287-4E30-8A0E-000067A40156}" destId="{21998BF2-99F0-4A7B-A07F-3C01C4893223}" srcOrd="4" destOrd="0" presId="urn:microsoft.com/office/officeart/2005/8/layout/hProcess10"/>
    <dgm:cxn modelId="{3C958945-A0B8-4551-B4FE-19F3BF8F479F}" type="presParOf" srcId="{21998BF2-99F0-4A7B-A07F-3C01C4893223}" destId="{CAFE3742-74D4-4176-B6D5-6ACDAC453328}" srcOrd="0" destOrd="0" presId="urn:microsoft.com/office/officeart/2005/8/layout/hProcess10"/>
    <dgm:cxn modelId="{E834B2C1-385B-477C-B865-C53F2C66A0A0}" type="presParOf" srcId="{21998BF2-99F0-4A7B-A07F-3C01C4893223}" destId="{67FC94CE-F6E1-4393-A343-3EC09528CAC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E87194-3837-434F-9AFE-56359CDA4879}" type="doc">
      <dgm:prSet loTypeId="urn:microsoft.com/office/officeart/2005/8/layout/hList7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AFC94-1B26-4C69-A7E7-07DE59BF1E06}">
      <dgm:prSet phldrT="[Text]" custT="1"/>
      <dgm:spPr/>
      <dgm:t>
        <a:bodyPr/>
        <a:lstStyle/>
        <a:p>
          <a:r>
            <a:rPr lang="en-US" sz="2100" b="1" dirty="0">
              <a:latin typeface="Arial" panose="020B0604020202020204" pitchFamily="34" charset="0"/>
              <a:cs typeface="Arial" panose="020B0604020202020204" pitchFamily="34" charset="0"/>
            </a:rPr>
            <a:t>Length comp trends:</a:t>
          </a:r>
        </a:p>
      </dgm:t>
    </dgm:pt>
    <dgm:pt modelId="{0D2584B0-9A15-4B2B-9786-AC6E7451600D}" type="parTrans" cxnId="{35473390-6F5A-47F5-81EF-A2D7F023E9E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878927-5C11-4BDA-B9BB-BA55935C1761}" type="sibTrans" cxnId="{35473390-6F5A-47F5-81EF-A2D7F023E9E5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12C3830-3514-432F-B500-9665C64E864A}">
      <dgm:prSet phldrT="[Text]" custT="1"/>
      <dgm:spPr/>
      <dgm:t>
        <a:bodyPr/>
        <a:lstStyle/>
        <a:p>
          <a:r>
            <a:rPr lang="en-US" sz="1800" dirty="0">
              <a:latin typeface="Arial" panose="020B0604020202020204" pitchFamily="34" charset="0"/>
              <a:cs typeface="Arial" panose="020B0604020202020204" pitchFamily="34" charset="0"/>
            </a:rPr>
            <a:t>No red flags, recent lengths consistent</a:t>
          </a:r>
        </a:p>
      </dgm:t>
    </dgm:pt>
    <dgm:pt modelId="{E46CECAA-D1FB-4D03-872C-7F7EA5A6A09F}" type="parTrans" cxnId="{84678CD3-14AD-4DE9-8E57-EE22E28F86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97FAE2-CE64-4909-8768-DD549F4BD456}" type="sibTrans" cxnId="{84678CD3-14AD-4DE9-8E57-EE22E28F8690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4AFAC63-DC5D-48C3-81F4-FBB83702A35D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Index trends:</a:t>
          </a:r>
        </a:p>
      </dgm:t>
    </dgm:pt>
    <dgm:pt modelId="{9E5F63A0-AF92-4B0A-97DE-27CC045D92B8}" type="parTrans" cxnId="{30704DBE-290F-4EEE-97D8-B636FED719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6CC97A-7FE5-4BF0-9EFE-237BAB6FB636}" type="sibTrans" cxnId="{30704DBE-290F-4EEE-97D8-B636FED71934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40D248-E412-4F91-BC20-B51841289497}">
      <dgm:prSet phldrT="[Text]"/>
      <dgm:spPr/>
      <dgm:t>
        <a:bodyPr/>
        <a:lstStyle/>
        <a:p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Environmental trends:</a:t>
          </a:r>
        </a:p>
      </dgm:t>
    </dgm:pt>
    <dgm:pt modelId="{E6D506F7-A923-4D24-A6F7-8FF114DC8F6A}" type="parTrans" cxnId="{6FC5CF75-169F-4264-94E4-0CD2D9D37C6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FA95D6-B3DC-4669-94C7-29DB8FF3D077}" type="sibTrans" cxnId="{6FC5CF75-169F-4264-94E4-0CD2D9D37C68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5E70FA8-3492-4FBB-82B0-77FC3BD54EE8}">
      <dgm:prSet/>
      <dgm:spPr/>
      <dgm:t>
        <a:bodyPr/>
        <a:lstStyle/>
        <a:p>
          <a:r>
            <a:rPr lang="en-US" b="0" dirty="0">
              <a:latin typeface="Arial" panose="020B0604020202020204" pitchFamily="34" charset="0"/>
              <a:cs typeface="Arial" panose="020B0604020202020204" pitchFamily="34" charset="0"/>
            </a:rPr>
            <a:t>2024 average year, no red flags</a:t>
          </a:r>
        </a:p>
      </dgm:t>
    </dgm:pt>
    <dgm:pt modelId="{D3901DBB-5E86-452D-8605-B318BCA67424}" type="parTrans" cxnId="{C352B2DE-6E96-44FC-9D8A-1CDE6465A8AF}">
      <dgm:prSet/>
      <dgm:spPr/>
      <dgm:t>
        <a:bodyPr/>
        <a:lstStyle/>
        <a:p>
          <a:endParaRPr lang="en-US"/>
        </a:p>
      </dgm:t>
    </dgm:pt>
    <dgm:pt modelId="{D09185DD-0856-4CBE-B5DA-901809B8B245}" type="sibTrans" cxnId="{C352B2DE-6E96-44FC-9D8A-1CDE6465A8AF}">
      <dgm:prSet/>
      <dgm:spPr/>
      <dgm:t>
        <a:bodyPr/>
        <a:lstStyle/>
        <a:p>
          <a:endParaRPr lang="en-US"/>
        </a:p>
      </dgm:t>
    </dgm:pt>
    <dgm:pt modelId="{11ECE8A9-1171-47A7-A446-5B57676733A1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Available auxiliary sources increased in 2024</a:t>
          </a:r>
        </a:p>
      </dgm:t>
    </dgm:pt>
    <dgm:pt modelId="{BDCF9BA4-9AC1-4348-8598-DC8B8ECE5C7E}" type="sibTrans" cxnId="{502EB6FB-7B05-4F23-A17F-7535EF97EE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8692F5-C98B-42FD-9ACA-443CC44161B3}" type="parTrans" cxnId="{502EB6FB-7B05-4F23-A17F-7535EF97EE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EC89F4-82B6-498F-8083-825292D58241}" type="pres">
      <dgm:prSet presAssocID="{F1E87194-3837-434F-9AFE-56359CDA4879}" presName="Name0" presStyleCnt="0">
        <dgm:presLayoutVars>
          <dgm:dir/>
          <dgm:resizeHandles val="exact"/>
        </dgm:presLayoutVars>
      </dgm:prSet>
      <dgm:spPr/>
    </dgm:pt>
    <dgm:pt modelId="{6BBF2E50-DAF2-4047-B6A5-2CA944EC28FC}" type="pres">
      <dgm:prSet presAssocID="{F1E87194-3837-434F-9AFE-56359CDA4879}" presName="fgShape" presStyleLbl="fgShp" presStyleIdx="0" presStyleCnt="1"/>
      <dgm:spPr/>
    </dgm:pt>
    <dgm:pt modelId="{7F8A375C-E812-4667-B87A-5E9C1820831E}" type="pres">
      <dgm:prSet presAssocID="{F1E87194-3837-434F-9AFE-56359CDA4879}" presName="linComp" presStyleCnt="0"/>
      <dgm:spPr/>
    </dgm:pt>
    <dgm:pt modelId="{BF2A17C7-4DDB-4B6F-8A6B-1578D0015C69}" type="pres">
      <dgm:prSet presAssocID="{DE8AFC94-1B26-4C69-A7E7-07DE59BF1E06}" presName="compNode" presStyleCnt="0"/>
      <dgm:spPr/>
    </dgm:pt>
    <dgm:pt modelId="{B7F78F2D-946D-4722-BCF4-D4D16CF62D1F}" type="pres">
      <dgm:prSet presAssocID="{DE8AFC94-1B26-4C69-A7E7-07DE59BF1E06}" presName="bkgdShape" presStyleLbl="node1" presStyleIdx="0" presStyleCnt="3"/>
      <dgm:spPr/>
    </dgm:pt>
    <dgm:pt modelId="{C961A3F4-099C-4F0E-8F41-3037805900A2}" type="pres">
      <dgm:prSet presAssocID="{DE8AFC94-1B26-4C69-A7E7-07DE59BF1E06}" presName="nodeTx" presStyleLbl="node1" presStyleIdx="0" presStyleCnt="3">
        <dgm:presLayoutVars>
          <dgm:bulletEnabled val="1"/>
        </dgm:presLayoutVars>
      </dgm:prSet>
      <dgm:spPr/>
    </dgm:pt>
    <dgm:pt modelId="{090BB496-DCF5-4512-8899-0C661E431708}" type="pres">
      <dgm:prSet presAssocID="{DE8AFC94-1B26-4C69-A7E7-07DE59BF1E06}" presName="invisiNode" presStyleLbl="node1" presStyleIdx="0" presStyleCnt="3"/>
      <dgm:spPr/>
    </dgm:pt>
    <dgm:pt modelId="{74EE1E78-E7C3-4401-BDD1-BDE843764F0B}" type="pres">
      <dgm:prSet presAssocID="{DE8AFC94-1B26-4C69-A7E7-07DE59BF1E06}" presName="imagNode" presStyleLbl="fgImgPlace1" presStyleIdx="0" presStyleCnt="3"/>
      <dgm:spPr>
        <a:blipFill>
          <a:blip xmlns:r="http://schemas.openxmlformats.org/officeDocument/2006/relationships" r:embed="rId1"/>
          <a:stretch>
            <a:fillRect l="-20000" t="-8000" b="-9000"/>
          </a:stretch>
        </a:blipFill>
      </dgm:spPr>
    </dgm:pt>
    <dgm:pt modelId="{A36BEFF4-F5FE-4959-8090-84B19DB45EA1}" type="pres">
      <dgm:prSet presAssocID="{80878927-5C11-4BDA-B9BB-BA55935C1761}" presName="sibTrans" presStyleLbl="sibTrans2D1" presStyleIdx="0" presStyleCnt="0"/>
      <dgm:spPr/>
    </dgm:pt>
    <dgm:pt modelId="{DF9F466C-BC1F-46A3-A646-D376F34D1A71}" type="pres">
      <dgm:prSet presAssocID="{34AFAC63-DC5D-48C3-81F4-FBB83702A35D}" presName="compNode" presStyleCnt="0"/>
      <dgm:spPr/>
    </dgm:pt>
    <dgm:pt modelId="{12DCB2F3-740A-4875-B497-8AC1849D2888}" type="pres">
      <dgm:prSet presAssocID="{34AFAC63-DC5D-48C3-81F4-FBB83702A35D}" presName="bkgdShape" presStyleLbl="node1" presStyleIdx="1" presStyleCnt="3"/>
      <dgm:spPr/>
    </dgm:pt>
    <dgm:pt modelId="{F2EE2D39-8FF2-433B-BBA3-9A9F27B62CCA}" type="pres">
      <dgm:prSet presAssocID="{34AFAC63-DC5D-48C3-81F4-FBB83702A35D}" presName="nodeTx" presStyleLbl="node1" presStyleIdx="1" presStyleCnt="3">
        <dgm:presLayoutVars>
          <dgm:bulletEnabled val="1"/>
        </dgm:presLayoutVars>
      </dgm:prSet>
      <dgm:spPr/>
    </dgm:pt>
    <dgm:pt modelId="{0EC30F9C-35E1-4840-926D-4A4BCDFF31B7}" type="pres">
      <dgm:prSet presAssocID="{34AFAC63-DC5D-48C3-81F4-FBB83702A35D}" presName="invisiNode" presStyleLbl="node1" presStyleIdx="1" presStyleCnt="3"/>
      <dgm:spPr/>
    </dgm:pt>
    <dgm:pt modelId="{957254D4-3AE7-4916-8D30-9BB9E300C228}" type="pres">
      <dgm:prSet presAssocID="{34AFAC63-DC5D-48C3-81F4-FBB83702A35D}" presName="imagNode" presStyleLbl="fgImgPlace1" presStyleIdx="1" presStyleCnt="3"/>
      <dgm:spPr>
        <a:blipFill>
          <a:blip xmlns:r="http://schemas.openxmlformats.org/officeDocument/2006/relationships" r:embed="rId2"/>
          <a:stretch>
            <a:fillRect l="-20000" t="-8000" b="-9000"/>
          </a:stretch>
        </a:blipFill>
      </dgm:spPr>
    </dgm:pt>
    <dgm:pt modelId="{8C379ACC-95CE-4917-BA22-BA28E127224E}" type="pres">
      <dgm:prSet presAssocID="{426CC97A-7FE5-4BF0-9EFE-237BAB6FB636}" presName="sibTrans" presStyleLbl="sibTrans2D1" presStyleIdx="0" presStyleCnt="0"/>
      <dgm:spPr/>
    </dgm:pt>
    <dgm:pt modelId="{0DB0B843-88AD-463F-BD66-2D53A1121895}" type="pres">
      <dgm:prSet presAssocID="{2B40D248-E412-4F91-BC20-B51841289497}" presName="compNode" presStyleCnt="0"/>
      <dgm:spPr/>
    </dgm:pt>
    <dgm:pt modelId="{4DDD4CA6-CBBD-401A-8F03-E704277851EB}" type="pres">
      <dgm:prSet presAssocID="{2B40D248-E412-4F91-BC20-B51841289497}" presName="bkgdShape" presStyleLbl="node1" presStyleIdx="2" presStyleCnt="3"/>
      <dgm:spPr/>
    </dgm:pt>
    <dgm:pt modelId="{FC22CA98-5DD0-40DB-920B-9D9F315F5950}" type="pres">
      <dgm:prSet presAssocID="{2B40D248-E412-4F91-BC20-B51841289497}" presName="nodeTx" presStyleLbl="node1" presStyleIdx="2" presStyleCnt="3">
        <dgm:presLayoutVars>
          <dgm:bulletEnabled val="1"/>
        </dgm:presLayoutVars>
      </dgm:prSet>
      <dgm:spPr/>
    </dgm:pt>
    <dgm:pt modelId="{50AA5E84-1BCE-4BFD-8C89-CA9E43ADDC1C}" type="pres">
      <dgm:prSet presAssocID="{2B40D248-E412-4F91-BC20-B51841289497}" presName="invisiNode" presStyleLbl="node1" presStyleIdx="2" presStyleCnt="3"/>
      <dgm:spPr/>
    </dgm:pt>
    <dgm:pt modelId="{ED3A1100-76E9-446E-B2E3-A21449D7B572}" type="pres">
      <dgm:prSet presAssocID="{2B40D248-E412-4F91-BC20-B51841289497}" presName="imagNode" presStyleLbl="fgImgPlace1" presStyleIdx="2" presStyleCnt="3"/>
      <dgm:spPr>
        <a:blipFill>
          <a:blip xmlns:r="http://schemas.openxmlformats.org/officeDocument/2006/relationships" r:embed="rId3"/>
          <a:stretch>
            <a:fillRect l="-20000" t="-8000" b="-9000"/>
          </a:stretch>
        </a:blipFill>
      </dgm:spPr>
    </dgm:pt>
  </dgm:ptLst>
  <dgm:cxnLst>
    <dgm:cxn modelId="{D6F5380E-A114-465E-9962-CCD144957751}" type="presOf" srcId="{2B40D248-E412-4F91-BC20-B51841289497}" destId="{4DDD4CA6-CBBD-401A-8F03-E704277851EB}" srcOrd="0" destOrd="0" presId="urn:microsoft.com/office/officeart/2005/8/layout/hList7"/>
    <dgm:cxn modelId="{63E53313-9B4B-4AAD-8494-94EB011A6AFB}" type="presOf" srcId="{11ECE8A9-1171-47A7-A446-5B57676733A1}" destId="{F2EE2D39-8FF2-433B-BBA3-9A9F27B62CCA}" srcOrd="1" destOrd="1" presId="urn:microsoft.com/office/officeart/2005/8/layout/hList7"/>
    <dgm:cxn modelId="{1A43D643-3ADF-4FAC-BD32-BDB50E1045E6}" type="presOf" srcId="{2B40D248-E412-4F91-BC20-B51841289497}" destId="{FC22CA98-5DD0-40DB-920B-9D9F315F5950}" srcOrd="1" destOrd="0" presId="urn:microsoft.com/office/officeart/2005/8/layout/hList7"/>
    <dgm:cxn modelId="{316E4F4B-8EEF-4C50-B8B3-5C559B946689}" type="presOf" srcId="{DE8AFC94-1B26-4C69-A7E7-07DE59BF1E06}" destId="{B7F78F2D-946D-4722-BCF4-D4D16CF62D1F}" srcOrd="0" destOrd="0" presId="urn:microsoft.com/office/officeart/2005/8/layout/hList7"/>
    <dgm:cxn modelId="{E78F7F53-86B7-4E13-81E7-F4DAFF26FCE0}" type="presOf" srcId="{C5E70FA8-3492-4FBB-82B0-77FC3BD54EE8}" destId="{FC22CA98-5DD0-40DB-920B-9D9F315F5950}" srcOrd="1" destOrd="1" presId="urn:microsoft.com/office/officeart/2005/8/layout/hList7"/>
    <dgm:cxn modelId="{6FC5CF75-169F-4264-94E4-0CD2D9D37C68}" srcId="{F1E87194-3837-434F-9AFE-56359CDA4879}" destId="{2B40D248-E412-4F91-BC20-B51841289497}" srcOrd="2" destOrd="0" parTransId="{E6D506F7-A923-4D24-A6F7-8FF114DC8F6A}" sibTransId="{20FA95D6-B3DC-4669-94C7-29DB8FF3D077}"/>
    <dgm:cxn modelId="{35473390-6F5A-47F5-81EF-A2D7F023E9E5}" srcId="{F1E87194-3837-434F-9AFE-56359CDA4879}" destId="{DE8AFC94-1B26-4C69-A7E7-07DE59BF1E06}" srcOrd="0" destOrd="0" parTransId="{0D2584B0-9A15-4B2B-9786-AC6E7451600D}" sibTransId="{80878927-5C11-4BDA-B9BB-BA55935C1761}"/>
    <dgm:cxn modelId="{542694B1-1E34-4A58-93B1-506C96BEAD36}" type="presOf" srcId="{DE8AFC94-1B26-4C69-A7E7-07DE59BF1E06}" destId="{C961A3F4-099C-4F0E-8F41-3037805900A2}" srcOrd="1" destOrd="0" presId="urn:microsoft.com/office/officeart/2005/8/layout/hList7"/>
    <dgm:cxn modelId="{E6AE9EB2-B019-4D2D-9832-942E350FF28C}" type="presOf" srcId="{80878927-5C11-4BDA-B9BB-BA55935C1761}" destId="{A36BEFF4-F5FE-4959-8090-84B19DB45EA1}" srcOrd="0" destOrd="0" presId="urn:microsoft.com/office/officeart/2005/8/layout/hList7"/>
    <dgm:cxn modelId="{8B4A3FBD-C785-41FE-9621-0D4711B9962C}" type="presOf" srcId="{F1E87194-3837-434F-9AFE-56359CDA4879}" destId="{6BEC89F4-82B6-498F-8083-825292D58241}" srcOrd="0" destOrd="0" presId="urn:microsoft.com/office/officeart/2005/8/layout/hList7"/>
    <dgm:cxn modelId="{EA1EA1BD-E4DB-402D-A4F3-3942A9E46570}" type="presOf" srcId="{426CC97A-7FE5-4BF0-9EFE-237BAB6FB636}" destId="{8C379ACC-95CE-4917-BA22-BA28E127224E}" srcOrd="0" destOrd="0" presId="urn:microsoft.com/office/officeart/2005/8/layout/hList7"/>
    <dgm:cxn modelId="{30704DBE-290F-4EEE-97D8-B636FED71934}" srcId="{F1E87194-3837-434F-9AFE-56359CDA4879}" destId="{34AFAC63-DC5D-48C3-81F4-FBB83702A35D}" srcOrd="1" destOrd="0" parTransId="{9E5F63A0-AF92-4B0A-97DE-27CC045D92B8}" sibTransId="{426CC97A-7FE5-4BF0-9EFE-237BAB6FB636}"/>
    <dgm:cxn modelId="{1F3F29C1-6B7E-4485-B7E4-72B1711095F5}" type="presOf" srcId="{112C3830-3514-432F-B500-9665C64E864A}" destId="{C961A3F4-099C-4F0E-8F41-3037805900A2}" srcOrd="1" destOrd="1" presId="urn:microsoft.com/office/officeart/2005/8/layout/hList7"/>
    <dgm:cxn modelId="{FFA2C7CD-B9E9-415B-9334-AC2EA68C4E72}" type="presOf" srcId="{C5E70FA8-3492-4FBB-82B0-77FC3BD54EE8}" destId="{4DDD4CA6-CBBD-401A-8F03-E704277851EB}" srcOrd="0" destOrd="1" presId="urn:microsoft.com/office/officeart/2005/8/layout/hList7"/>
    <dgm:cxn modelId="{6F6852D1-F0CB-44AE-9DA3-2FCCF175F689}" type="presOf" srcId="{112C3830-3514-432F-B500-9665C64E864A}" destId="{B7F78F2D-946D-4722-BCF4-D4D16CF62D1F}" srcOrd="0" destOrd="1" presId="urn:microsoft.com/office/officeart/2005/8/layout/hList7"/>
    <dgm:cxn modelId="{2CC579D3-C046-44DE-9494-2826A2DF1DE5}" type="presOf" srcId="{11ECE8A9-1171-47A7-A446-5B57676733A1}" destId="{12DCB2F3-740A-4875-B497-8AC1849D2888}" srcOrd="0" destOrd="1" presId="urn:microsoft.com/office/officeart/2005/8/layout/hList7"/>
    <dgm:cxn modelId="{84678CD3-14AD-4DE9-8E57-EE22E28F8690}" srcId="{DE8AFC94-1B26-4C69-A7E7-07DE59BF1E06}" destId="{112C3830-3514-432F-B500-9665C64E864A}" srcOrd="0" destOrd="0" parTransId="{E46CECAA-D1FB-4D03-872C-7F7EA5A6A09F}" sibTransId="{AA97FAE2-CE64-4909-8768-DD549F4BD456}"/>
    <dgm:cxn modelId="{44145FD8-1CD1-4B2D-8C1A-AA353C1D2263}" type="presOf" srcId="{34AFAC63-DC5D-48C3-81F4-FBB83702A35D}" destId="{12DCB2F3-740A-4875-B497-8AC1849D2888}" srcOrd="0" destOrd="0" presId="urn:microsoft.com/office/officeart/2005/8/layout/hList7"/>
    <dgm:cxn modelId="{C352B2DE-6E96-44FC-9D8A-1CDE6465A8AF}" srcId="{2B40D248-E412-4F91-BC20-B51841289497}" destId="{C5E70FA8-3492-4FBB-82B0-77FC3BD54EE8}" srcOrd="0" destOrd="0" parTransId="{D3901DBB-5E86-452D-8605-B318BCA67424}" sibTransId="{D09185DD-0856-4CBE-B5DA-901809B8B245}"/>
    <dgm:cxn modelId="{5042E6F4-05BB-40A2-99B6-C610C1DD36CF}" type="presOf" srcId="{34AFAC63-DC5D-48C3-81F4-FBB83702A35D}" destId="{F2EE2D39-8FF2-433B-BBA3-9A9F27B62CCA}" srcOrd="1" destOrd="0" presId="urn:microsoft.com/office/officeart/2005/8/layout/hList7"/>
    <dgm:cxn modelId="{502EB6FB-7B05-4F23-A17F-7535EF97EE2B}" srcId="{34AFAC63-DC5D-48C3-81F4-FBB83702A35D}" destId="{11ECE8A9-1171-47A7-A446-5B57676733A1}" srcOrd="0" destOrd="0" parTransId="{288692F5-C98B-42FD-9ACA-443CC44161B3}" sibTransId="{BDCF9BA4-9AC1-4348-8598-DC8B8ECE5C7E}"/>
    <dgm:cxn modelId="{B7355331-B1B8-472A-AD17-986D00D61441}" type="presParOf" srcId="{6BEC89F4-82B6-498F-8083-825292D58241}" destId="{6BBF2E50-DAF2-4047-B6A5-2CA944EC28FC}" srcOrd="0" destOrd="0" presId="urn:microsoft.com/office/officeart/2005/8/layout/hList7"/>
    <dgm:cxn modelId="{B3E9FD53-1D26-48EE-BCD7-D660B5E6BC66}" type="presParOf" srcId="{6BEC89F4-82B6-498F-8083-825292D58241}" destId="{7F8A375C-E812-4667-B87A-5E9C1820831E}" srcOrd="1" destOrd="0" presId="urn:microsoft.com/office/officeart/2005/8/layout/hList7"/>
    <dgm:cxn modelId="{73C0E035-C347-4EB8-8CC7-E5C6865515DC}" type="presParOf" srcId="{7F8A375C-E812-4667-B87A-5E9C1820831E}" destId="{BF2A17C7-4DDB-4B6F-8A6B-1578D0015C69}" srcOrd="0" destOrd="0" presId="urn:microsoft.com/office/officeart/2005/8/layout/hList7"/>
    <dgm:cxn modelId="{C6EAEE6B-F70B-4782-A7FA-06FC35763BD7}" type="presParOf" srcId="{BF2A17C7-4DDB-4B6F-8A6B-1578D0015C69}" destId="{B7F78F2D-946D-4722-BCF4-D4D16CF62D1F}" srcOrd="0" destOrd="0" presId="urn:microsoft.com/office/officeart/2005/8/layout/hList7"/>
    <dgm:cxn modelId="{B2D6B3E2-CC1B-4704-B0E1-EEC14CC15135}" type="presParOf" srcId="{BF2A17C7-4DDB-4B6F-8A6B-1578D0015C69}" destId="{C961A3F4-099C-4F0E-8F41-3037805900A2}" srcOrd="1" destOrd="0" presId="urn:microsoft.com/office/officeart/2005/8/layout/hList7"/>
    <dgm:cxn modelId="{52937172-D636-4A69-954A-B9539A286C7E}" type="presParOf" srcId="{BF2A17C7-4DDB-4B6F-8A6B-1578D0015C69}" destId="{090BB496-DCF5-4512-8899-0C661E431708}" srcOrd="2" destOrd="0" presId="urn:microsoft.com/office/officeart/2005/8/layout/hList7"/>
    <dgm:cxn modelId="{7BA81375-3B56-4350-AF1F-01CBE146DE3A}" type="presParOf" srcId="{BF2A17C7-4DDB-4B6F-8A6B-1578D0015C69}" destId="{74EE1E78-E7C3-4401-BDD1-BDE843764F0B}" srcOrd="3" destOrd="0" presId="urn:microsoft.com/office/officeart/2005/8/layout/hList7"/>
    <dgm:cxn modelId="{B4273F52-E377-40F0-A06F-4DA88D4357B1}" type="presParOf" srcId="{7F8A375C-E812-4667-B87A-5E9C1820831E}" destId="{A36BEFF4-F5FE-4959-8090-84B19DB45EA1}" srcOrd="1" destOrd="0" presId="urn:microsoft.com/office/officeart/2005/8/layout/hList7"/>
    <dgm:cxn modelId="{EB7704C8-C013-4A51-8438-DD09F1EC31FB}" type="presParOf" srcId="{7F8A375C-E812-4667-B87A-5E9C1820831E}" destId="{DF9F466C-BC1F-46A3-A646-D376F34D1A71}" srcOrd="2" destOrd="0" presId="urn:microsoft.com/office/officeart/2005/8/layout/hList7"/>
    <dgm:cxn modelId="{B1AE864A-B23A-4A58-AC45-B77CCDF70AEA}" type="presParOf" srcId="{DF9F466C-BC1F-46A3-A646-D376F34D1A71}" destId="{12DCB2F3-740A-4875-B497-8AC1849D2888}" srcOrd="0" destOrd="0" presId="urn:microsoft.com/office/officeart/2005/8/layout/hList7"/>
    <dgm:cxn modelId="{ED5621AE-0945-4F8E-95B5-D399B4C062D5}" type="presParOf" srcId="{DF9F466C-BC1F-46A3-A646-D376F34D1A71}" destId="{F2EE2D39-8FF2-433B-BBA3-9A9F27B62CCA}" srcOrd="1" destOrd="0" presId="urn:microsoft.com/office/officeart/2005/8/layout/hList7"/>
    <dgm:cxn modelId="{BF9C2DB0-2AC1-4F7E-BC2D-4BC5F354345E}" type="presParOf" srcId="{DF9F466C-BC1F-46A3-A646-D376F34D1A71}" destId="{0EC30F9C-35E1-4840-926D-4A4BCDFF31B7}" srcOrd="2" destOrd="0" presId="urn:microsoft.com/office/officeart/2005/8/layout/hList7"/>
    <dgm:cxn modelId="{3A4AE530-9FC9-436C-AD24-B9B3960B19C9}" type="presParOf" srcId="{DF9F466C-BC1F-46A3-A646-D376F34D1A71}" destId="{957254D4-3AE7-4916-8D30-9BB9E300C228}" srcOrd="3" destOrd="0" presId="urn:microsoft.com/office/officeart/2005/8/layout/hList7"/>
    <dgm:cxn modelId="{F95776FC-7884-40C0-921F-C0EBCA9A7CF9}" type="presParOf" srcId="{7F8A375C-E812-4667-B87A-5E9C1820831E}" destId="{8C379ACC-95CE-4917-BA22-BA28E127224E}" srcOrd="3" destOrd="0" presId="urn:microsoft.com/office/officeart/2005/8/layout/hList7"/>
    <dgm:cxn modelId="{EA32F405-DD03-448D-8382-C23B5500C1D1}" type="presParOf" srcId="{7F8A375C-E812-4667-B87A-5E9C1820831E}" destId="{0DB0B843-88AD-463F-BD66-2D53A1121895}" srcOrd="4" destOrd="0" presId="urn:microsoft.com/office/officeart/2005/8/layout/hList7"/>
    <dgm:cxn modelId="{F37ABD91-DE51-4593-92BE-F3E1AC2F23FE}" type="presParOf" srcId="{0DB0B843-88AD-463F-BD66-2D53A1121895}" destId="{4DDD4CA6-CBBD-401A-8F03-E704277851EB}" srcOrd="0" destOrd="0" presId="urn:microsoft.com/office/officeart/2005/8/layout/hList7"/>
    <dgm:cxn modelId="{8F4E66D6-E2B0-4E93-8B36-459313248D7C}" type="presParOf" srcId="{0DB0B843-88AD-463F-BD66-2D53A1121895}" destId="{FC22CA98-5DD0-40DB-920B-9D9F315F5950}" srcOrd="1" destOrd="0" presId="urn:microsoft.com/office/officeart/2005/8/layout/hList7"/>
    <dgm:cxn modelId="{84F962D6-5B07-4883-8D33-72897268840E}" type="presParOf" srcId="{0DB0B843-88AD-463F-BD66-2D53A1121895}" destId="{50AA5E84-1BCE-4BFD-8C89-CA9E43ADDC1C}" srcOrd="2" destOrd="0" presId="urn:microsoft.com/office/officeart/2005/8/layout/hList7"/>
    <dgm:cxn modelId="{FF1FF81A-8793-4052-B8DF-C9EE558007DE}" type="presParOf" srcId="{0DB0B843-88AD-463F-BD66-2D53A1121895}" destId="{ED3A1100-76E9-446E-B2E3-A21449D7B572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C518A6-25E3-4CFA-879E-1B7C0EAF5310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</dgm:pt>
    <dgm:pt modelId="{A8B8A03A-7BAE-4943-8DC8-F63199C5C8D0}">
      <dgm:prSet phldrT="[Text]"/>
      <dgm:spPr/>
      <dgm:t>
        <a:bodyPr/>
        <a:lstStyle/>
        <a:p>
          <a:r>
            <a:rPr lang="en-US" dirty="0"/>
            <a:t>Alternative model comparison</a:t>
          </a:r>
        </a:p>
      </dgm:t>
    </dgm:pt>
    <dgm:pt modelId="{8449172D-D790-4C42-AFE7-DF6FF7D844DC}" type="parTrans" cxnId="{C9C800BC-6712-49F0-9F29-544F731D4836}">
      <dgm:prSet/>
      <dgm:spPr/>
      <dgm:t>
        <a:bodyPr/>
        <a:lstStyle/>
        <a:p>
          <a:endParaRPr lang="en-US"/>
        </a:p>
      </dgm:t>
    </dgm:pt>
    <dgm:pt modelId="{7DEFE823-03AF-4E2B-9C26-6E710D1FE23B}" type="sibTrans" cxnId="{C9C800BC-6712-49F0-9F29-544F731D4836}">
      <dgm:prSet/>
      <dgm:spPr/>
      <dgm:t>
        <a:bodyPr/>
        <a:lstStyle/>
        <a:p>
          <a:endParaRPr lang="en-US"/>
        </a:p>
      </dgm:t>
    </dgm:pt>
    <dgm:pt modelId="{C301DAA1-009F-4286-BC54-AF8C2793ACD1}">
      <dgm:prSet phldrT="[Text]"/>
      <dgm:spPr/>
      <dgm:t>
        <a:bodyPr/>
        <a:lstStyle/>
        <a:p>
          <a:r>
            <a:rPr lang="en-US" dirty="0"/>
            <a:t>Data fits</a:t>
          </a:r>
        </a:p>
      </dgm:t>
    </dgm:pt>
    <dgm:pt modelId="{CC1C8AA7-6AC0-4CC0-A811-FC7C44FCA0A1}" type="parTrans" cxnId="{A7FABBE2-62A1-415E-9AF4-17D427056FC0}">
      <dgm:prSet/>
      <dgm:spPr/>
      <dgm:t>
        <a:bodyPr/>
        <a:lstStyle/>
        <a:p>
          <a:endParaRPr lang="en-US"/>
        </a:p>
      </dgm:t>
    </dgm:pt>
    <dgm:pt modelId="{65EE21AC-EA89-400F-9306-ECDAD308B6BC}" type="sibTrans" cxnId="{A7FABBE2-62A1-415E-9AF4-17D427056FC0}">
      <dgm:prSet/>
      <dgm:spPr/>
      <dgm:t>
        <a:bodyPr/>
        <a:lstStyle/>
        <a:p>
          <a:endParaRPr lang="en-US"/>
        </a:p>
      </dgm:t>
    </dgm:pt>
    <dgm:pt modelId="{8A6DC488-7A0E-4134-93E3-CE492E84B443}">
      <dgm:prSet phldrT="[Text]"/>
      <dgm:spPr/>
      <dgm:t>
        <a:bodyPr/>
        <a:lstStyle/>
        <a:p>
          <a:r>
            <a:rPr lang="en-US" dirty="0"/>
            <a:t>Parameter/Time series results</a:t>
          </a:r>
        </a:p>
      </dgm:t>
    </dgm:pt>
    <dgm:pt modelId="{BB8347BA-0ADF-4838-8368-1759BE10B93E}" type="parTrans" cxnId="{BA3C557D-9860-4D56-8934-A56A9DF61E98}">
      <dgm:prSet/>
      <dgm:spPr/>
      <dgm:t>
        <a:bodyPr/>
        <a:lstStyle/>
        <a:p>
          <a:endParaRPr lang="en-US"/>
        </a:p>
      </dgm:t>
    </dgm:pt>
    <dgm:pt modelId="{63101682-4340-4D27-866F-A8D4C7DA5325}" type="sibTrans" cxnId="{BA3C557D-9860-4D56-8934-A56A9DF61E98}">
      <dgm:prSet/>
      <dgm:spPr/>
      <dgm:t>
        <a:bodyPr/>
        <a:lstStyle/>
        <a:p>
          <a:endParaRPr lang="en-US"/>
        </a:p>
      </dgm:t>
    </dgm:pt>
    <dgm:pt modelId="{BCFFCE37-B2EF-43DD-9863-C6DAA919A222}">
      <dgm:prSet/>
      <dgm:spPr/>
      <dgm:t>
        <a:bodyPr/>
        <a:lstStyle/>
        <a:p>
          <a:r>
            <a:rPr lang="en-US" dirty="0"/>
            <a:t>Model diagnostics</a:t>
          </a:r>
        </a:p>
      </dgm:t>
    </dgm:pt>
    <dgm:pt modelId="{FF188BD5-3CF3-489F-9437-02028BF30FEF}" type="parTrans" cxnId="{F70F213B-BF60-4E40-801D-B9CF2A2CCD4B}">
      <dgm:prSet/>
      <dgm:spPr/>
      <dgm:t>
        <a:bodyPr/>
        <a:lstStyle/>
        <a:p>
          <a:endParaRPr lang="en-US"/>
        </a:p>
      </dgm:t>
    </dgm:pt>
    <dgm:pt modelId="{38AA762D-CED1-488F-85CD-E7EF8B208324}" type="sibTrans" cxnId="{F70F213B-BF60-4E40-801D-B9CF2A2CCD4B}">
      <dgm:prSet/>
      <dgm:spPr/>
      <dgm:t>
        <a:bodyPr/>
        <a:lstStyle/>
        <a:p>
          <a:endParaRPr lang="en-US"/>
        </a:p>
      </dgm:t>
    </dgm:pt>
    <dgm:pt modelId="{9D590901-E150-43B3-97EE-570C16E0DBA5}">
      <dgm:prSet/>
      <dgm:spPr/>
      <dgm:t>
        <a:bodyPr/>
        <a:lstStyle/>
        <a:p>
          <a:r>
            <a:rPr lang="en-US" dirty="0"/>
            <a:t>Recommendations</a:t>
          </a:r>
        </a:p>
      </dgm:t>
    </dgm:pt>
    <dgm:pt modelId="{F1B50F8F-E285-4480-8689-F3FF3E250E48}" type="parTrans" cxnId="{B17ABC0F-37E8-4590-A07C-ED52645D4CBB}">
      <dgm:prSet/>
      <dgm:spPr/>
      <dgm:t>
        <a:bodyPr/>
        <a:lstStyle/>
        <a:p>
          <a:endParaRPr lang="en-US"/>
        </a:p>
      </dgm:t>
    </dgm:pt>
    <dgm:pt modelId="{4D8C0AF9-733F-4D1B-9954-D8327B0DB7BF}" type="sibTrans" cxnId="{B17ABC0F-37E8-4590-A07C-ED52645D4CBB}">
      <dgm:prSet/>
      <dgm:spPr/>
      <dgm:t>
        <a:bodyPr/>
        <a:lstStyle/>
        <a:p>
          <a:endParaRPr lang="en-US"/>
        </a:p>
      </dgm:t>
    </dgm:pt>
    <dgm:pt modelId="{D3A269F1-B6B1-454E-8F39-F6511F935EB9}" type="pres">
      <dgm:prSet presAssocID="{71C518A6-25E3-4CFA-879E-1B7C0EAF5310}" presName="Name0" presStyleCnt="0">
        <dgm:presLayoutVars>
          <dgm:dir/>
          <dgm:animLvl val="lvl"/>
          <dgm:resizeHandles val="exact"/>
        </dgm:presLayoutVars>
      </dgm:prSet>
      <dgm:spPr/>
    </dgm:pt>
    <dgm:pt modelId="{674BA996-26A7-4598-9FAD-490F12FFCEA3}" type="pres">
      <dgm:prSet presAssocID="{9D590901-E150-43B3-97EE-570C16E0DBA5}" presName="boxAndChildren" presStyleCnt="0"/>
      <dgm:spPr/>
    </dgm:pt>
    <dgm:pt modelId="{34400AF9-1C8A-4C24-A792-5700FA27B6CA}" type="pres">
      <dgm:prSet presAssocID="{9D590901-E150-43B3-97EE-570C16E0DBA5}" presName="parentTextBox" presStyleLbl="node1" presStyleIdx="0" presStyleCnt="5"/>
      <dgm:spPr/>
    </dgm:pt>
    <dgm:pt modelId="{37A62AEA-55F9-42BB-BA32-ADCF72E1338F}" type="pres">
      <dgm:prSet presAssocID="{63101682-4340-4D27-866F-A8D4C7DA5325}" presName="sp" presStyleCnt="0"/>
      <dgm:spPr/>
    </dgm:pt>
    <dgm:pt modelId="{11E27EB5-01F1-4859-A676-003CAF229B39}" type="pres">
      <dgm:prSet presAssocID="{8A6DC488-7A0E-4134-93E3-CE492E84B443}" presName="arrowAndChildren" presStyleCnt="0"/>
      <dgm:spPr/>
    </dgm:pt>
    <dgm:pt modelId="{FD13F428-97C5-4752-B2A3-1218B6656552}" type="pres">
      <dgm:prSet presAssocID="{8A6DC488-7A0E-4134-93E3-CE492E84B443}" presName="parentTextArrow" presStyleLbl="node1" presStyleIdx="1" presStyleCnt="5"/>
      <dgm:spPr/>
    </dgm:pt>
    <dgm:pt modelId="{74276848-12F8-4111-818B-3987F059C0A1}" type="pres">
      <dgm:prSet presAssocID="{38AA762D-CED1-488F-85CD-E7EF8B208324}" presName="sp" presStyleCnt="0"/>
      <dgm:spPr/>
    </dgm:pt>
    <dgm:pt modelId="{006065EC-62F8-48B5-97A1-5884D9069B36}" type="pres">
      <dgm:prSet presAssocID="{BCFFCE37-B2EF-43DD-9863-C6DAA919A222}" presName="arrowAndChildren" presStyleCnt="0"/>
      <dgm:spPr/>
    </dgm:pt>
    <dgm:pt modelId="{20A11E9A-6B1C-4F16-9133-B7632DF9307E}" type="pres">
      <dgm:prSet presAssocID="{BCFFCE37-B2EF-43DD-9863-C6DAA919A222}" presName="parentTextArrow" presStyleLbl="node1" presStyleIdx="2" presStyleCnt="5"/>
      <dgm:spPr/>
    </dgm:pt>
    <dgm:pt modelId="{4B71422F-DBD0-4EE2-A341-EA9BEB26C522}" type="pres">
      <dgm:prSet presAssocID="{65EE21AC-EA89-400F-9306-ECDAD308B6BC}" presName="sp" presStyleCnt="0"/>
      <dgm:spPr/>
    </dgm:pt>
    <dgm:pt modelId="{C330D1E1-FA9B-4E5E-B8E8-22F16A174239}" type="pres">
      <dgm:prSet presAssocID="{C301DAA1-009F-4286-BC54-AF8C2793ACD1}" presName="arrowAndChildren" presStyleCnt="0"/>
      <dgm:spPr/>
    </dgm:pt>
    <dgm:pt modelId="{FE6BCFE6-EFF1-4EF7-9E7A-129D79069DFC}" type="pres">
      <dgm:prSet presAssocID="{C301DAA1-009F-4286-BC54-AF8C2793ACD1}" presName="parentTextArrow" presStyleLbl="node1" presStyleIdx="3" presStyleCnt="5"/>
      <dgm:spPr/>
    </dgm:pt>
    <dgm:pt modelId="{2BA27F49-2751-499C-988C-7132025F0CCD}" type="pres">
      <dgm:prSet presAssocID="{7DEFE823-03AF-4E2B-9C26-6E710D1FE23B}" presName="sp" presStyleCnt="0"/>
      <dgm:spPr/>
    </dgm:pt>
    <dgm:pt modelId="{A7F63501-1E35-4A75-9F88-06C7DF798FFE}" type="pres">
      <dgm:prSet presAssocID="{A8B8A03A-7BAE-4943-8DC8-F63199C5C8D0}" presName="arrowAndChildren" presStyleCnt="0"/>
      <dgm:spPr/>
    </dgm:pt>
    <dgm:pt modelId="{3658FDC1-6769-44F1-B7D1-2F5F34C88A68}" type="pres">
      <dgm:prSet presAssocID="{A8B8A03A-7BAE-4943-8DC8-F63199C5C8D0}" presName="parentTextArrow" presStyleLbl="node1" presStyleIdx="4" presStyleCnt="5"/>
      <dgm:spPr/>
    </dgm:pt>
  </dgm:ptLst>
  <dgm:cxnLst>
    <dgm:cxn modelId="{B17ABC0F-37E8-4590-A07C-ED52645D4CBB}" srcId="{71C518A6-25E3-4CFA-879E-1B7C0EAF5310}" destId="{9D590901-E150-43B3-97EE-570C16E0DBA5}" srcOrd="4" destOrd="0" parTransId="{F1B50F8F-E285-4480-8689-F3FF3E250E48}" sibTransId="{4D8C0AF9-733F-4D1B-9954-D8327B0DB7BF}"/>
    <dgm:cxn modelId="{F70F213B-BF60-4E40-801D-B9CF2A2CCD4B}" srcId="{71C518A6-25E3-4CFA-879E-1B7C0EAF5310}" destId="{BCFFCE37-B2EF-43DD-9863-C6DAA919A222}" srcOrd="2" destOrd="0" parTransId="{FF188BD5-3CF3-489F-9437-02028BF30FEF}" sibTransId="{38AA762D-CED1-488F-85CD-E7EF8B208324}"/>
    <dgm:cxn modelId="{DBD6584D-0B29-401A-B42C-F3984833DE42}" type="presOf" srcId="{C301DAA1-009F-4286-BC54-AF8C2793ACD1}" destId="{FE6BCFE6-EFF1-4EF7-9E7A-129D79069DFC}" srcOrd="0" destOrd="0" presId="urn:microsoft.com/office/officeart/2005/8/layout/process4"/>
    <dgm:cxn modelId="{BA3C557D-9860-4D56-8934-A56A9DF61E98}" srcId="{71C518A6-25E3-4CFA-879E-1B7C0EAF5310}" destId="{8A6DC488-7A0E-4134-93E3-CE492E84B443}" srcOrd="3" destOrd="0" parTransId="{BB8347BA-0ADF-4838-8368-1759BE10B93E}" sibTransId="{63101682-4340-4D27-866F-A8D4C7DA5325}"/>
    <dgm:cxn modelId="{AA6DC386-92C0-447F-9C0B-21F9550FB065}" type="presOf" srcId="{BCFFCE37-B2EF-43DD-9863-C6DAA919A222}" destId="{20A11E9A-6B1C-4F16-9133-B7632DF9307E}" srcOrd="0" destOrd="0" presId="urn:microsoft.com/office/officeart/2005/8/layout/process4"/>
    <dgm:cxn modelId="{29EDA793-A0EC-4019-B2CC-5E5F1B8746CF}" type="presOf" srcId="{8A6DC488-7A0E-4134-93E3-CE492E84B443}" destId="{FD13F428-97C5-4752-B2A3-1218B6656552}" srcOrd="0" destOrd="0" presId="urn:microsoft.com/office/officeart/2005/8/layout/process4"/>
    <dgm:cxn modelId="{C9C800BC-6712-49F0-9F29-544F731D4836}" srcId="{71C518A6-25E3-4CFA-879E-1B7C0EAF5310}" destId="{A8B8A03A-7BAE-4943-8DC8-F63199C5C8D0}" srcOrd="0" destOrd="0" parTransId="{8449172D-D790-4C42-AFE7-DF6FF7D844DC}" sibTransId="{7DEFE823-03AF-4E2B-9C26-6E710D1FE23B}"/>
    <dgm:cxn modelId="{3BAAFBC5-FAC9-4B17-BF56-BFAA5004EF30}" type="presOf" srcId="{9D590901-E150-43B3-97EE-570C16E0DBA5}" destId="{34400AF9-1C8A-4C24-A792-5700FA27B6CA}" srcOrd="0" destOrd="0" presId="urn:microsoft.com/office/officeart/2005/8/layout/process4"/>
    <dgm:cxn modelId="{E7D085DC-0F3D-4050-AA3C-F72EA7259792}" type="presOf" srcId="{A8B8A03A-7BAE-4943-8DC8-F63199C5C8D0}" destId="{3658FDC1-6769-44F1-B7D1-2F5F34C88A68}" srcOrd="0" destOrd="0" presId="urn:microsoft.com/office/officeart/2005/8/layout/process4"/>
    <dgm:cxn modelId="{A7FABBE2-62A1-415E-9AF4-17D427056FC0}" srcId="{71C518A6-25E3-4CFA-879E-1B7C0EAF5310}" destId="{C301DAA1-009F-4286-BC54-AF8C2793ACD1}" srcOrd="1" destOrd="0" parTransId="{CC1C8AA7-6AC0-4CC0-A811-FC7C44FCA0A1}" sibTransId="{65EE21AC-EA89-400F-9306-ECDAD308B6BC}"/>
    <dgm:cxn modelId="{28374AF3-341E-4585-B167-495B90C80826}" type="presOf" srcId="{71C518A6-25E3-4CFA-879E-1B7C0EAF5310}" destId="{D3A269F1-B6B1-454E-8F39-F6511F935EB9}" srcOrd="0" destOrd="0" presId="urn:microsoft.com/office/officeart/2005/8/layout/process4"/>
    <dgm:cxn modelId="{0D35B8BF-0D10-4E5D-A106-E29A5CBF5E6A}" type="presParOf" srcId="{D3A269F1-B6B1-454E-8F39-F6511F935EB9}" destId="{674BA996-26A7-4598-9FAD-490F12FFCEA3}" srcOrd="0" destOrd="0" presId="urn:microsoft.com/office/officeart/2005/8/layout/process4"/>
    <dgm:cxn modelId="{08E90BB6-B2EE-4A75-8BE4-D06B077EFC06}" type="presParOf" srcId="{674BA996-26A7-4598-9FAD-490F12FFCEA3}" destId="{34400AF9-1C8A-4C24-A792-5700FA27B6CA}" srcOrd="0" destOrd="0" presId="urn:microsoft.com/office/officeart/2005/8/layout/process4"/>
    <dgm:cxn modelId="{15FD81A0-C82B-4B54-AD58-49DCEA578893}" type="presParOf" srcId="{D3A269F1-B6B1-454E-8F39-F6511F935EB9}" destId="{37A62AEA-55F9-42BB-BA32-ADCF72E1338F}" srcOrd="1" destOrd="0" presId="urn:microsoft.com/office/officeart/2005/8/layout/process4"/>
    <dgm:cxn modelId="{E6202E8A-5260-4410-9F0B-366D87BE5FF7}" type="presParOf" srcId="{D3A269F1-B6B1-454E-8F39-F6511F935EB9}" destId="{11E27EB5-01F1-4859-A676-003CAF229B39}" srcOrd="2" destOrd="0" presId="urn:microsoft.com/office/officeart/2005/8/layout/process4"/>
    <dgm:cxn modelId="{73CA89E8-046F-4CB7-A6B0-AF04A5FA6276}" type="presParOf" srcId="{11E27EB5-01F1-4859-A676-003CAF229B39}" destId="{FD13F428-97C5-4752-B2A3-1218B6656552}" srcOrd="0" destOrd="0" presId="urn:microsoft.com/office/officeart/2005/8/layout/process4"/>
    <dgm:cxn modelId="{376825FF-DE7B-406B-8F3B-60B7CE7BE5B3}" type="presParOf" srcId="{D3A269F1-B6B1-454E-8F39-F6511F935EB9}" destId="{74276848-12F8-4111-818B-3987F059C0A1}" srcOrd="3" destOrd="0" presId="urn:microsoft.com/office/officeart/2005/8/layout/process4"/>
    <dgm:cxn modelId="{83D88EC2-B412-4EF3-A2B1-86C98F769AD3}" type="presParOf" srcId="{D3A269F1-B6B1-454E-8F39-F6511F935EB9}" destId="{006065EC-62F8-48B5-97A1-5884D9069B36}" srcOrd="4" destOrd="0" presId="urn:microsoft.com/office/officeart/2005/8/layout/process4"/>
    <dgm:cxn modelId="{21573B87-8B6C-498C-8F49-16285E2890EC}" type="presParOf" srcId="{006065EC-62F8-48B5-97A1-5884D9069B36}" destId="{20A11E9A-6B1C-4F16-9133-B7632DF9307E}" srcOrd="0" destOrd="0" presId="urn:microsoft.com/office/officeart/2005/8/layout/process4"/>
    <dgm:cxn modelId="{E0C1C3DB-3193-4E3D-A401-AC64CA701AD4}" type="presParOf" srcId="{D3A269F1-B6B1-454E-8F39-F6511F935EB9}" destId="{4B71422F-DBD0-4EE2-A341-EA9BEB26C522}" srcOrd="5" destOrd="0" presId="urn:microsoft.com/office/officeart/2005/8/layout/process4"/>
    <dgm:cxn modelId="{EAD3084C-064C-481F-9B73-630B15C971AF}" type="presParOf" srcId="{D3A269F1-B6B1-454E-8F39-F6511F935EB9}" destId="{C330D1E1-FA9B-4E5E-B8E8-22F16A174239}" srcOrd="6" destOrd="0" presId="urn:microsoft.com/office/officeart/2005/8/layout/process4"/>
    <dgm:cxn modelId="{C5AD04F7-C80C-4338-BBA5-F24FFCAA567B}" type="presParOf" srcId="{C330D1E1-FA9B-4E5E-B8E8-22F16A174239}" destId="{FE6BCFE6-EFF1-4EF7-9E7A-129D79069DFC}" srcOrd="0" destOrd="0" presId="urn:microsoft.com/office/officeart/2005/8/layout/process4"/>
    <dgm:cxn modelId="{04361623-A8FA-4F8A-B071-3DA28385D94D}" type="presParOf" srcId="{D3A269F1-B6B1-454E-8F39-F6511F935EB9}" destId="{2BA27F49-2751-499C-988C-7132025F0CCD}" srcOrd="7" destOrd="0" presId="urn:microsoft.com/office/officeart/2005/8/layout/process4"/>
    <dgm:cxn modelId="{0613B7B0-8D9E-4E02-84C1-734C4116EFEA}" type="presParOf" srcId="{D3A269F1-B6B1-454E-8F39-F6511F935EB9}" destId="{A7F63501-1E35-4A75-9F88-06C7DF798FFE}" srcOrd="8" destOrd="0" presId="urn:microsoft.com/office/officeart/2005/8/layout/process4"/>
    <dgm:cxn modelId="{927B11FB-4834-4045-958F-536778C6A655}" type="presParOf" srcId="{A7F63501-1E35-4A75-9F88-06C7DF798FFE}" destId="{3658FDC1-6769-44F1-B7D1-2F5F34C88A6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ACE52-1C9C-4189-87D3-A2502BD099EF}">
      <dsp:nvSpPr>
        <dsp:cNvPr id="0" name=""/>
        <dsp:cNvSpPr/>
      </dsp:nvSpPr>
      <dsp:spPr>
        <a:xfrm>
          <a:off x="4324" y="1549627"/>
          <a:ext cx="2037480" cy="20374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82E540-CA06-46F6-8819-C2FD5764C591}">
      <dsp:nvSpPr>
        <dsp:cNvPr id="0" name=""/>
        <dsp:cNvSpPr/>
      </dsp:nvSpPr>
      <dsp:spPr>
        <a:xfrm>
          <a:off x="336007" y="2772115"/>
          <a:ext cx="2037480" cy="2037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Fishery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Survey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Other</a:t>
          </a:r>
        </a:p>
      </dsp:txBody>
      <dsp:txXfrm>
        <a:off x="395683" y="2831791"/>
        <a:ext cx="1918128" cy="1918128"/>
      </dsp:txXfrm>
    </dsp:sp>
    <dsp:sp modelId="{D092893D-8B06-4375-9060-8142E4FB4F75}">
      <dsp:nvSpPr>
        <dsp:cNvPr id="0" name=""/>
        <dsp:cNvSpPr/>
      </dsp:nvSpPr>
      <dsp:spPr>
        <a:xfrm rot="586522">
          <a:off x="2435505" y="2601593"/>
          <a:ext cx="402464" cy="489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36382" y="2689259"/>
        <a:ext cx="281725" cy="293746"/>
      </dsp:txXfrm>
    </dsp:sp>
    <dsp:sp modelId="{E435B710-4A5A-4E3E-B613-F16A1C3BF132}">
      <dsp:nvSpPr>
        <dsp:cNvPr id="0" name=""/>
        <dsp:cNvSpPr/>
      </dsp:nvSpPr>
      <dsp:spPr>
        <a:xfrm>
          <a:off x="3175009" y="2095896"/>
          <a:ext cx="2037480" cy="20374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7B3592-D970-412F-BA9E-1BDFC327FDF2}">
      <dsp:nvSpPr>
        <dsp:cNvPr id="0" name=""/>
        <dsp:cNvSpPr/>
      </dsp:nvSpPr>
      <dsp:spPr>
        <a:xfrm>
          <a:off x="3506692" y="3318384"/>
          <a:ext cx="2037480" cy="2037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Data fit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 evaluation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Model estimates</a:t>
          </a:r>
        </a:p>
      </dsp:txBody>
      <dsp:txXfrm>
        <a:off x="3566368" y="3378060"/>
        <a:ext cx="1918128" cy="1918128"/>
      </dsp:txXfrm>
    </dsp:sp>
    <dsp:sp modelId="{21003408-9073-4D44-B7E8-1ACAEA7486A2}">
      <dsp:nvSpPr>
        <dsp:cNvPr id="0" name=""/>
        <dsp:cNvSpPr/>
      </dsp:nvSpPr>
      <dsp:spPr>
        <a:xfrm rot="502334">
          <a:off x="5598705" y="3105499"/>
          <a:ext cx="392489" cy="489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599332" y="3194843"/>
        <a:ext cx="274742" cy="293746"/>
      </dsp:txXfrm>
    </dsp:sp>
    <dsp:sp modelId="{CAFE3742-74D4-4176-B6D5-6ACDAC453328}">
      <dsp:nvSpPr>
        <dsp:cNvPr id="0" name=""/>
        <dsp:cNvSpPr/>
      </dsp:nvSpPr>
      <dsp:spPr>
        <a:xfrm>
          <a:off x="6321937" y="2559035"/>
          <a:ext cx="2037480" cy="20374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FC94CE-F6E1-4393-A343-3EC09528CAC4}">
      <dsp:nvSpPr>
        <dsp:cNvPr id="0" name=""/>
        <dsp:cNvSpPr/>
      </dsp:nvSpPr>
      <dsp:spPr>
        <a:xfrm>
          <a:off x="6653620" y="3781524"/>
          <a:ext cx="2037480" cy="20374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Recommendations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Risk Table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ABC/OFL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BRD</a:t>
          </a:r>
        </a:p>
      </dsp:txBody>
      <dsp:txXfrm>
        <a:off x="6713296" y="3841200"/>
        <a:ext cx="1918128" cy="1918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F78F2D-946D-4722-BCF4-D4D16CF62D1F}">
      <dsp:nvSpPr>
        <dsp:cNvPr id="0" name=""/>
        <dsp:cNvSpPr/>
      </dsp:nvSpPr>
      <dsp:spPr>
        <a:xfrm>
          <a:off x="1712" y="0"/>
          <a:ext cx="2665082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1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Arial" panose="020B0604020202020204" pitchFamily="34" charset="0"/>
              <a:cs typeface="Arial" panose="020B0604020202020204" pitchFamily="34" charset="0"/>
            </a:rPr>
            <a:t>Length comp trends: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No red flags, recent lengths consistent</a:t>
          </a:r>
        </a:p>
      </dsp:txBody>
      <dsp:txXfrm>
        <a:off x="1712" y="1584960"/>
        <a:ext cx="2665082" cy="1584960"/>
      </dsp:txXfrm>
    </dsp:sp>
    <dsp:sp modelId="{74EE1E78-E7C3-4401-BDD1-BDE843764F0B}">
      <dsp:nvSpPr>
        <dsp:cNvPr id="0" name=""/>
        <dsp:cNvSpPr/>
      </dsp:nvSpPr>
      <dsp:spPr>
        <a:xfrm>
          <a:off x="674514" y="237743"/>
          <a:ext cx="1319479" cy="1319479"/>
        </a:xfrm>
        <a:prstGeom prst="ellipse">
          <a:avLst/>
        </a:prstGeom>
        <a:blipFill>
          <a:blip xmlns:r="http://schemas.openxmlformats.org/officeDocument/2006/relationships" r:embed="rId1"/>
          <a:stretch>
            <a:fillRect l="-20000" t="-8000" b="-9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2DCB2F3-740A-4875-B497-8AC1849D2888}">
      <dsp:nvSpPr>
        <dsp:cNvPr id="0" name=""/>
        <dsp:cNvSpPr/>
      </dsp:nvSpPr>
      <dsp:spPr>
        <a:xfrm>
          <a:off x="2746748" y="0"/>
          <a:ext cx="2665082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Arial" panose="020B0604020202020204" pitchFamily="34" charset="0"/>
              <a:cs typeface="Arial" panose="020B0604020202020204" pitchFamily="34" charset="0"/>
            </a:rPr>
            <a:t>Index trends: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Available auxiliary sources increased in 2024</a:t>
          </a:r>
        </a:p>
      </dsp:txBody>
      <dsp:txXfrm>
        <a:off x="2746748" y="1584960"/>
        <a:ext cx="2665082" cy="1584960"/>
      </dsp:txXfrm>
    </dsp:sp>
    <dsp:sp modelId="{957254D4-3AE7-4916-8D30-9BB9E300C228}">
      <dsp:nvSpPr>
        <dsp:cNvPr id="0" name=""/>
        <dsp:cNvSpPr/>
      </dsp:nvSpPr>
      <dsp:spPr>
        <a:xfrm>
          <a:off x="3419549" y="237743"/>
          <a:ext cx="1319479" cy="1319479"/>
        </a:xfrm>
        <a:prstGeom prst="ellipse">
          <a:avLst/>
        </a:prstGeom>
        <a:blipFill>
          <a:blip xmlns:r="http://schemas.openxmlformats.org/officeDocument/2006/relationships" r:embed="rId2"/>
          <a:stretch>
            <a:fillRect l="-20000" t="-8000" b="-9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DD4CA6-CBBD-401A-8F03-E704277851EB}">
      <dsp:nvSpPr>
        <dsp:cNvPr id="0" name=""/>
        <dsp:cNvSpPr/>
      </dsp:nvSpPr>
      <dsp:spPr>
        <a:xfrm>
          <a:off x="5491783" y="0"/>
          <a:ext cx="2665082" cy="39624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t" anchorCtr="1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latin typeface="Arial" panose="020B0604020202020204" pitchFamily="34" charset="0"/>
              <a:cs typeface="Arial" panose="020B0604020202020204" pitchFamily="34" charset="0"/>
            </a:rPr>
            <a:t>Environmental trends: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Arial" panose="020B0604020202020204" pitchFamily="34" charset="0"/>
              <a:cs typeface="Arial" panose="020B0604020202020204" pitchFamily="34" charset="0"/>
            </a:rPr>
            <a:t>2024 average year, no red flags</a:t>
          </a:r>
        </a:p>
      </dsp:txBody>
      <dsp:txXfrm>
        <a:off x="5491783" y="1584960"/>
        <a:ext cx="2665082" cy="1584960"/>
      </dsp:txXfrm>
    </dsp:sp>
    <dsp:sp modelId="{ED3A1100-76E9-446E-B2E3-A21449D7B572}">
      <dsp:nvSpPr>
        <dsp:cNvPr id="0" name=""/>
        <dsp:cNvSpPr/>
      </dsp:nvSpPr>
      <dsp:spPr>
        <a:xfrm>
          <a:off x="6164585" y="237743"/>
          <a:ext cx="1319479" cy="1319479"/>
        </a:xfrm>
        <a:prstGeom prst="ellipse">
          <a:avLst/>
        </a:prstGeom>
        <a:blipFill>
          <a:blip xmlns:r="http://schemas.openxmlformats.org/officeDocument/2006/relationships" r:embed="rId3"/>
          <a:stretch>
            <a:fillRect l="-20000" t="-8000" b="-9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BF2E50-DAF2-4047-B6A5-2CA944EC28FC}">
      <dsp:nvSpPr>
        <dsp:cNvPr id="0" name=""/>
        <dsp:cNvSpPr/>
      </dsp:nvSpPr>
      <dsp:spPr>
        <a:xfrm>
          <a:off x="326343" y="3169919"/>
          <a:ext cx="7505892" cy="594360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00AF9-1C8A-4C24-A792-5700FA27B6CA}">
      <dsp:nvSpPr>
        <dsp:cNvPr id="0" name=""/>
        <dsp:cNvSpPr/>
      </dsp:nvSpPr>
      <dsp:spPr>
        <a:xfrm>
          <a:off x="0" y="4566571"/>
          <a:ext cx="6322621" cy="7491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Recommendations</a:t>
          </a:r>
        </a:p>
      </dsp:txBody>
      <dsp:txXfrm>
        <a:off x="0" y="4566571"/>
        <a:ext cx="6322621" cy="749184"/>
      </dsp:txXfrm>
    </dsp:sp>
    <dsp:sp modelId="{FD13F428-97C5-4752-B2A3-1218B6656552}">
      <dsp:nvSpPr>
        <dsp:cNvPr id="0" name=""/>
        <dsp:cNvSpPr/>
      </dsp:nvSpPr>
      <dsp:spPr>
        <a:xfrm rot="10800000">
          <a:off x="0" y="3425564"/>
          <a:ext cx="6322621" cy="115224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Parameter/Time series results</a:t>
          </a:r>
        </a:p>
      </dsp:txBody>
      <dsp:txXfrm rot="10800000">
        <a:off x="0" y="3425564"/>
        <a:ext cx="6322621" cy="748694"/>
      </dsp:txXfrm>
    </dsp:sp>
    <dsp:sp modelId="{20A11E9A-6B1C-4F16-9133-B7632DF9307E}">
      <dsp:nvSpPr>
        <dsp:cNvPr id="0" name=""/>
        <dsp:cNvSpPr/>
      </dsp:nvSpPr>
      <dsp:spPr>
        <a:xfrm rot="10800000">
          <a:off x="0" y="2284556"/>
          <a:ext cx="6322621" cy="115224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Model diagnostics</a:t>
          </a:r>
        </a:p>
      </dsp:txBody>
      <dsp:txXfrm rot="10800000">
        <a:off x="0" y="2284556"/>
        <a:ext cx="6322621" cy="748694"/>
      </dsp:txXfrm>
    </dsp:sp>
    <dsp:sp modelId="{FE6BCFE6-EFF1-4EF7-9E7A-129D79069DFC}">
      <dsp:nvSpPr>
        <dsp:cNvPr id="0" name=""/>
        <dsp:cNvSpPr/>
      </dsp:nvSpPr>
      <dsp:spPr>
        <a:xfrm rot="10800000">
          <a:off x="0" y="1143549"/>
          <a:ext cx="6322621" cy="115224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fits</a:t>
          </a:r>
        </a:p>
      </dsp:txBody>
      <dsp:txXfrm rot="10800000">
        <a:off x="0" y="1143549"/>
        <a:ext cx="6322621" cy="748694"/>
      </dsp:txXfrm>
    </dsp:sp>
    <dsp:sp modelId="{3658FDC1-6769-44F1-B7D1-2F5F34C88A68}">
      <dsp:nvSpPr>
        <dsp:cNvPr id="0" name=""/>
        <dsp:cNvSpPr/>
      </dsp:nvSpPr>
      <dsp:spPr>
        <a:xfrm rot="10800000">
          <a:off x="0" y="2542"/>
          <a:ext cx="6322621" cy="115224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1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Alternative model comparison</a:t>
          </a:r>
        </a:p>
      </dsp:txBody>
      <dsp:txXfrm rot="10800000">
        <a:off x="0" y="2542"/>
        <a:ext cx="6322621" cy="748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0B49-6513-467C-A7E7-530B07C77D98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BA21-56C6-4AB7-83CC-2F1385E1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2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D89A87-7E51-4F4D-ACC5-8BA538AC7A1F}" type="datetime9">
              <a:rPr lang="en-US" smtClean="0"/>
              <a:t>1/13/2026 7:56:26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0462B74-C9F4-401F-B8E1-FBD4792E5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83987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3E2A-A134-48BD-83CF-88D5A1E80A18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B7A51-2938-4A7B-A5C7-3F00ABC704F2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6872D-199B-4969-8936-9714E4B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37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9E8620B-4BDA-47A0-B52E-A046E3D4E5C6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8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A7ECD-95E7-485F-866E-CC759B75EA34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60ECD88C-B2CE-4747-BF15-020C37E38D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70467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45BCAC-898A-4739-BD0E-5F07CEE60A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FC237-4E0F-4947-AEC2-2B8B0F9A2F5E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C967C7-6CE4-46B2-804B-B59D27113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1FA29-4768-4E60-A6D7-D432703E8E04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CD76F-89E0-4FB1-A1F5-F9C9E4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2C7B-7D8A-4DE5-A55B-070028096885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CE72FD7-7235-43F1-835C-35F26640CB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B6DF6A-0784-483E-BD6E-2D20E6FF66DD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Stock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B06A6D8-59B6-48EF-97A3-580C26386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1C97-CE08-4282-9E59-2B275508752C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C9C32F3-1DF0-4FA3-BD8A-B66513D842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1523259"/>
            <a:ext cx="7989752" cy="4335538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0951-0EBA-4EB1-9B7B-DC4FDB0F0476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3E1CD5-CFCA-42EE-9113-0B154D972C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8F43A-E827-4977-A0E1-A59D07237096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554E60-40A6-46E8-BD15-27BDC40B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77B24D-51EC-48F2-895C-1032AC9F527E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1A95823-A39A-4BD7-9037-1A11F07304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2928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C42C-2957-471C-B7A8-1C355E620BF8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565058"/>
            <a:ext cx="8238707" cy="835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486DF7-CB6A-4EF8-A6AC-67889A1A2BF8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18C50BD2-D693-4B76-839B-C2E20D3C1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674728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3899527" cy="43377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1523259"/>
            <a:ext cx="3907662" cy="43377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CAF6-1041-4282-BBE6-88C1E99AC12C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1BBA3-9CE9-49A9-85F2-D4CC59C4D783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3AA0A-6A4C-496D-8AAE-B2357AD9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50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539745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220243"/>
            <a:ext cx="3899527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1539745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220243"/>
            <a:ext cx="3907662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707F7-9241-4DF7-8736-86224C4ADAA9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9D9E-8ECB-48A5-9D5C-5B27EB79AB20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345CE4-7F4F-45F5-80A4-11AF162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3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3925-EB20-4BF1-8DB8-4A47A6890E1D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5B7A0-A98C-4DF5-B8D3-01AD938FA37E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FDDBEB-657F-41D9-AAD9-C0B4F145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7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3F06E-49A2-43FE-876D-E186B4BF31B2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3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C25D-3120-41A8-8534-4F04300C6388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Stock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7DE0-5E30-4147-8E81-1C9456923812}" type="datetime9">
              <a:rPr lang="en-US" smtClean="0"/>
              <a:t>1/13/2026 7:56:27 AM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Stock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0C884A-B0D9-42A7-BB68-DE29C4772622}" type="datetime9">
              <a:rPr lang="en-US" smtClean="0"/>
              <a:t>1/13/2026 7:56:26 AM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Stock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76" y="5873741"/>
            <a:ext cx="486789" cy="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 pacific cod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154E-7A69-49EA-A13E-915E0B1A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495444"/>
            <a:ext cx="8231272" cy="939734"/>
          </a:xfrm>
        </p:spPr>
        <p:txBody>
          <a:bodyPr>
            <a:normAutofit/>
          </a:bodyPr>
          <a:lstStyle/>
          <a:p>
            <a:r>
              <a:rPr lang="en-US" dirty="0"/>
              <a:t>P. </a:t>
            </a:r>
            <a:r>
              <a:rPr lang="en-US" dirty="0" err="1"/>
              <a:t>hulson</a:t>
            </a:r>
            <a:r>
              <a:rPr lang="en-US" dirty="0"/>
              <a:t>, s. </a:t>
            </a:r>
            <a:r>
              <a:rPr lang="en-US" dirty="0" err="1"/>
              <a:t>barbeaux</a:t>
            </a:r>
            <a:r>
              <a:rPr lang="en-US" dirty="0"/>
              <a:t>, b. </a:t>
            </a:r>
            <a:r>
              <a:rPr lang="en-US" dirty="0" err="1"/>
              <a:t>ferriss</a:t>
            </a:r>
            <a:r>
              <a:rPr lang="en-US" dirty="0"/>
              <a:t>, k. </a:t>
            </a:r>
            <a:r>
              <a:rPr lang="en-US" dirty="0" err="1"/>
              <a:t>echave</a:t>
            </a:r>
            <a:r>
              <a:rPr lang="en-US" dirty="0"/>
              <a:t>, J. Nielsen, S. McDermott, b. laurel, a. </a:t>
            </a:r>
            <a:r>
              <a:rPr lang="en-US" dirty="0" err="1"/>
              <a:t>abookire</a:t>
            </a:r>
            <a:r>
              <a:rPr lang="en-US" dirty="0"/>
              <a:t>, Ingrid spies, and s. k. </a:t>
            </a:r>
            <a:r>
              <a:rPr lang="en-US" dirty="0" err="1"/>
              <a:t>shotwell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9035" y="2910275"/>
            <a:ext cx="2656707" cy="226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-111726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177;p23"/>
          <p:cNvSpPr txBox="1"/>
          <p:nvPr/>
        </p:nvSpPr>
        <p:spPr>
          <a:xfrm>
            <a:off x="581191" y="5923134"/>
            <a:ext cx="81421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rPr>
              <a:t>January 2026, Presentation to the GOA Plan Team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6919" y="5352756"/>
            <a:ext cx="1556418" cy="54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29179" r="57958" b="44074"/>
          <a:stretch/>
        </p:blipFill>
        <p:spPr>
          <a:xfrm rot="5400000">
            <a:off x="803188" y="4013144"/>
            <a:ext cx="1351008" cy="13757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8156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10</a:t>
            </a:fld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61280A-2792-417B-8747-ECB11665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>
            <a:normAutofit/>
          </a:bodyPr>
          <a:lstStyle/>
          <a:p>
            <a:r>
              <a:rPr lang="en-US" sz="2100" dirty="0"/>
              <a:t>For a moment, taking a detour to put context in the survey results</a:t>
            </a:r>
          </a:p>
          <a:p>
            <a:pPr marL="0" indent="0">
              <a:buNone/>
            </a:pPr>
            <a:endParaRPr lang="en-US" sz="1700" dirty="0"/>
          </a:p>
          <a:p>
            <a:pPr marL="781200" lvl="1" indent="-457200">
              <a:buFont typeface="+mj-lt"/>
              <a:buAutoNum type="arabicPeriod"/>
            </a:pPr>
            <a:r>
              <a:rPr lang="en-US" sz="2100" dirty="0"/>
              <a:t>Why was there an observed decline in longline survey RPNs? </a:t>
            </a:r>
          </a:p>
          <a:p>
            <a:pPr marL="781200" lvl="1" indent="-457200">
              <a:buFont typeface="+mj-lt"/>
              <a:buAutoNum type="arabicPeriod"/>
            </a:pPr>
            <a:endParaRPr lang="en-US" sz="1900" dirty="0"/>
          </a:p>
          <a:p>
            <a:pPr marL="781200" lvl="1" indent="-457200">
              <a:buFont typeface="+mj-lt"/>
              <a:buAutoNum type="arabicPeriod"/>
            </a:pPr>
            <a:r>
              <a:rPr lang="en-US" sz="2100" dirty="0"/>
              <a:t>Was there an influence of the GOA bottom trawl survey </a:t>
            </a:r>
            <a:r>
              <a:rPr lang="en-US" sz="2100" dirty="0" err="1"/>
              <a:t>restratification</a:t>
            </a:r>
            <a:r>
              <a:rPr lang="en-US" sz="2100" dirty="0"/>
              <a:t> on 2025 results?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9983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11</a:t>
            </a:fld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61280A-2792-417B-8747-ECB11665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9" y="1182822"/>
            <a:ext cx="7989752" cy="295572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/>
              <a:t>Why was there an observed decline in longline survey RPNs? </a:t>
            </a:r>
          </a:p>
          <a:p>
            <a:pPr lvl="1"/>
            <a:r>
              <a:rPr lang="en-US" sz="1900" dirty="0"/>
              <a:t>Subregion change since 2023: WGOA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+40%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/>
              <a:t>CGOA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+4.8%</a:t>
            </a:r>
            <a:r>
              <a:rPr lang="en-US" sz="1900" dirty="0">
                <a:solidFill>
                  <a:schemeClr val="tx1"/>
                </a:solidFill>
              </a:rPr>
              <a:t>, </a:t>
            </a:r>
            <a:r>
              <a:rPr lang="en-US" sz="1900" dirty="0"/>
              <a:t>EGOA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rgbClr val="C00000"/>
                </a:solidFill>
              </a:rPr>
              <a:t>-23.6%</a:t>
            </a:r>
            <a:r>
              <a:rPr lang="en-US" sz="1900" dirty="0"/>
              <a:t> </a:t>
            </a:r>
          </a:p>
          <a:p>
            <a:pPr lvl="1"/>
            <a:r>
              <a:rPr lang="en-US" sz="1900" dirty="0"/>
              <a:t>This decline in RPN due to influence of EGOA RPN, which is 44% of total GOA RPN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1689F-BDEC-4C82-A79F-4ED358A1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613" y="3972296"/>
            <a:ext cx="3614774" cy="271944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363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12</a:t>
            </a:fld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61280A-2792-417B-8747-ECB11665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6271"/>
            <a:ext cx="4905208" cy="514672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was there an observed decline in longline survey RPNs? </a:t>
            </a:r>
          </a:p>
          <a:p>
            <a:pPr lvl="1"/>
            <a:r>
              <a:rPr lang="en-US" sz="2100" dirty="0"/>
              <a:t>Drilling down into EGOA: Decline from 2025 due to single station</a:t>
            </a:r>
          </a:p>
          <a:p>
            <a:pPr lvl="1"/>
            <a:r>
              <a:rPr lang="en-US" sz="2100" dirty="0"/>
              <a:t>Why is EGOA RPN so large?</a:t>
            </a:r>
          </a:p>
          <a:p>
            <a:pPr lvl="2"/>
            <a:r>
              <a:rPr lang="en-US" sz="1900" dirty="0"/>
              <a:t>44% of GOA RPN whereas the AFSC bottom trawl survey observes &lt;10% of cod </a:t>
            </a:r>
            <a:r>
              <a:rPr lang="en-US" sz="1900" dirty="0" err="1"/>
              <a:t>pop’n</a:t>
            </a:r>
            <a:r>
              <a:rPr lang="en-US" sz="1900" dirty="0"/>
              <a:t> in GOA resides</a:t>
            </a:r>
          </a:p>
          <a:p>
            <a:pPr lvl="2"/>
            <a:r>
              <a:rPr lang="en-US" sz="1900" dirty="0"/>
              <a:t>RRN calculated for depths start at 150m: Area size for 150-200m strata in EGOA as compared to CGOA-WGOA is much larger causing disproportionate effect on calculated RPNs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C3629-81CA-4D4D-9E65-6E44AC18878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3983" r="6584" b="17316"/>
          <a:stretch/>
        </p:blipFill>
        <p:spPr bwMode="auto">
          <a:xfrm>
            <a:off x="5539238" y="1699907"/>
            <a:ext cx="3195064" cy="22367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BD3285A-F7FE-4835-A89E-D1CA1CFC1F93}"/>
              </a:ext>
            </a:extLst>
          </p:cNvPr>
          <p:cNvSpPr/>
          <p:nvPr/>
        </p:nvSpPr>
        <p:spPr>
          <a:xfrm>
            <a:off x="7445829" y="2410691"/>
            <a:ext cx="255319" cy="3859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BD5E0-0021-4070-9826-A495E79B4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238" y="4114799"/>
            <a:ext cx="3195064" cy="239629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881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13</a:t>
            </a:fld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61280A-2792-417B-8747-ECB11665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06" y="1107022"/>
            <a:ext cx="4905208" cy="5146725"/>
          </a:xfrm>
        </p:spPr>
        <p:txBody>
          <a:bodyPr>
            <a:normAutofit/>
          </a:bodyPr>
          <a:lstStyle/>
          <a:p>
            <a:r>
              <a:rPr lang="en-US" sz="1900" dirty="0"/>
              <a:t>While 5% decrease in RPN index, raw numbers CPUE increased by more than 7%</a:t>
            </a:r>
          </a:p>
          <a:p>
            <a:r>
              <a:rPr lang="en-US" sz="1900" dirty="0"/>
              <a:t>Prior to next full assessment we will be reevaluating how GOA Pacific cod RPN index computed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D732A-0BD7-4212-A7BC-9BB5C9E78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14" y="1616271"/>
            <a:ext cx="3697406" cy="398182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806BF8C-E52A-4B5F-A69F-E51B370B10ED}"/>
              </a:ext>
            </a:extLst>
          </p:cNvPr>
          <p:cNvSpPr txBox="1">
            <a:spLocks/>
          </p:cNvSpPr>
          <p:nvPr/>
        </p:nvSpPr>
        <p:spPr>
          <a:xfrm>
            <a:off x="8468286" y="4484874"/>
            <a:ext cx="763974" cy="5448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>
                <a:solidFill>
                  <a:srgbClr val="C00000"/>
                </a:solidFill>
              </a:rPr>
              <a:t>-5%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76F3F0A6-403B-4FC1-A8AC-8346F2DA3851}"/>
              </a:ext>
            </a:extLst>
          </p:cNvPr>
          <p:cNvSpPr txBox="1">
            <a:spLocks/>
          </p:cNvSpPr>
          <p:nvPr/>
        </p:nvSpPr>
        <p:spPr>
          <a:xfrm>
            <a:off x="8219307" y="2641590"/>
            <a:ext cx="926564" cy="5448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+7.4%</a:t>
            </a:r>
          </a:p>
        </p:txBody>
      </p:sp>
    </p:spTree>
    <p:extLst>
      <p:ext uri="{BB962C8B-B14F-4D97-AF65-F5344CB8AC3E}">
        <p14:creationId xmlns:p14="http://schemas.microsoft.com/office/powerpoint/2010/main" val="407129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14</a:t>
            </a:fld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761280A-2792-417B-8747-ECB11665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29" y="1500274"/>
            <a:ext cx="7989752" cy="295572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Was there an influence of the GOA bottom trawl survey </a:t>
            </a:r>
            <a:r>
              <a:rPr lang="en-US" sz="2400" dirty="0" err="1"/>
              <a:t>restratification</a:t>
            </a:r>
            <a:r>
              <a:rPr lang="en-US" sz="2400" dirty="0"/>
              <a:t> on 2025 results?</a:t>
            </a:r>
          </a:p>
          <a:p>
            <a:pPr lvl="1"/>
            <a:r>
              <a:rPr lang="en-US" sz="1900" dirty="0"/>
              <a:t>Appendix 2.2:</a:t>
            </a:r>
          </a:p>
        </p:txBody>
      </p:sp>
    </p:spTree>
    <p:extLst>
      <p:ext uri="{BB962C8B-B14F-4D97-AF65-F5344CB8AC3E}">
        <p14:creationId xmlns:p14="http://schemas.microsoft.com/office/powerpoint/2010/main" val="3594877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025" y="1500274"/>
            <a:ext cx="4832559" cy="520429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auxiliary 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15</a:t>
            </a:fld>
            <a:endParaRPr lang="en-US" sz="1400" dirty="0"/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15444" y="3017652"/>
            <a:ext cx="645860" cy="362970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+9%</a:t>
            </a:r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5330" y="4582128"/>
            <a:ext cx="805974" cy="383565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+28%</a:t>
            </a:r>
          </a:p>
        </p:txBody>
      </p:sp>
    </p:spTree>
    <p:extLst>
      <p:ext uri="{BB962C8B-B14F-4D97-AF65-F5344CB8AC3E}">
        <p14:creationId xmlns:p14="http://schemas.microsoft.com/office/powerpoint/2010/main" val="147275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Surveys – </a:t>
            </a:r>
            <a:r>
              <a:rPr lang="en-US" dirty="0" err="1"/>
              <a:t>Env</a:t>
            </a:r>
            <a:r>
              <a:rPr lang="en-US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91867" y="370403"/>
            <a:ext cx="5308582" cy="6000749"/>
          </a:xfrm>
        </p:spPr>
        <p:txBody>
          <a:bodyPr/>
          <a:lstStyle/>
          <a:p>
            <a:r>
              <a:rPr lang="en-US" dirty="0"/>
              <a:t>CFSR bottom temperature below mean in 2023, slightly above in 2024</a:t>
            </a:r>
          </a:p>
        </p:txBody>
      </p:sp>
      <p:pic>
        <p:nvPicPr>
          <p:cNvPr id="8" name="Picture 7" descr="C:\AA - PH Stuff\Asmnts\goa_pcod\2024\output\safe_plots\temp_anom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4" y="1643449"/>
            <a:ext cx="5943600" cy="41148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1221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Surveys – </a:t>
            </a:r>
            <a:r>
              <a:rPr lang="en-US" dirty="0" err="1"/>
              <a:t>Env</a:t>
            </a:r>
            <a:r>
              <a:rPr lang="en-US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91867" y="370403"/>
            <a:ext cx="5308582" cy="6000749"/>
          </a:xfrm>
        </p:spPr>
        <p:txBody>
          <a:bodyPr/>
          <a:lstStyle/>
          <a:p>
            <a:r>
              <a:rPr lang="en-US" dirty="0"/>
              <a:t>Cod depth distribution related to temperature, variable overlap with AFSC longline survey distribution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59" y="1450428"/>
            <a:ext cx="4910401" cy="5288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218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/>
              <a:t>Surveys – </a:t>
            </a:r>
            <a:r>
              <a:rPr lang="en-US" dirty="0" err="1"/>
              <a:t>Env</a:t>
            </a:r>
            <a:r>
              <a:rPr lang="en-US" dirty="0"/>
              <a:t> 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865210" y="514529"/>
            <a:ext cx="5308582" cy="6000749"/>
          </a:xfrm>
        </p:spPr>
        <p:txBody>
          <a:bodyPr/>
          <a:lstStyle/>
          <a:p>
            <a:r>
              <a:rPr lang="en-US" dirty="0"/>
              <a:t>Above </a:t>
            </a:r>
            <a:r>
              <a:rPr lang="en-US" dirty="0" err="1"/>
              <a:t>avg</a:t>
            </a:r>
            <a:r>
              <a:rPr lang="en-US" dirty="0"/>
              <a:t> sea surface temperature, but not like seen before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9"/>
          <a:stretch/>
        </p:blipFill>
        <p:spPr>
          <a:xfrm>
            <a:off x="270037" y="1869988"/>
            <a:ext cx="5974243" cy="44544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776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70517" y="609601"/>
            <a:ext cx="8202915" cy="793072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summary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50568515"/>
              </p:ext>
            </p:extLst>
          </p:nvPr>
        </p:nvGraphicFramePr>
        <p:xfrm>
          <a:off x="514853" y="1775460"/>
          <a:ext cx="8158579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19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3542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74" y="687474"/>
            <a:ext cx="8229600" cy="630049"/>
          </a:xfrm>
        </p:spPr>
        <p:txBody>
          <a:bodyPr/>
          <a:lstStyle/>
          <a:p>
            <a:pPr algn="ctr"/>
            <a:r>
              <a:rPr lang="en-US" dirty="0"/>
              <a:t>Assessment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/>
              <a:t>BLUF:</a:t>
            </a:r>
          </a:p>
          <a:p>
            <a:pPr lvl="1"/>
            <a:r>
              <a:rPr lang="en-US" sz="1900" dirty="0"/>
              <a:t>GOA Pacific cod: Tier 3b</a:t>
            </a:r>
          </a:p>
          <a:p>
            <a:pPr lvl="1"/>
            <a:r>
              <a:rPr lang="en-US" sz="1900" dirty="0"/>
              <a:t>2025 estimated spawning biomass to be at </a:t>
            </a:r>
            <a:r>
              <a:rPr lang="en-US" sz="1900" i="1" dirty="0"/>
              <a:t>B</a:t>
            </a:r>
            <a:r>
              <a:rPr lang="en-US" sz="1900" i="1" baseline="-25000" dirty="0"/>
              <a:t>34.3%</a:t>
            </a:r>
            <a:r>
              <a:rPr lang="en-US" sz="1900" dirty="0"/>
              <a:t>, projected in 2026 to be at </a:t>
            </a:r>
            <a:r>
              <a:rPr lang="en-US" sz="1900" i="1" dirty="0"/>
              <a:t>B</a:t>
            </a:r>
            <a:r>
              <a:rPr lang="en-US" sz="1900" i="1" baseline="-25000" dirty="0"/>
              <a:t>33.1%</a:t>
            </a:r>
            <a:endParaRPr lang="en-US" sz="1900" i="1" dirty="0"/>
          </a:p>
          <a:p>
            <a:pPr lvl="1"/>
            <a:r>
              <a:rPr lang="en-US" sz="1900" dirty="0"/>
              <a:t>2026 recommended ABC 29% increase from 2025 ABC</a:t>
            </a:r>
          </a:p>
          <a:p>
            <a:pPr lvl="1"/>
            <a:r>
              <a:rPr lang="en-US" sz="1900" dirty="0"/>
              <a:t>Do not recommend reduction from maximum ABC</a:t>
            </a:r>
          </a:p>
          <a:p>
            <a:r>
              <a:rPr lang="en-US" sz="2100" dirty="0"/>
              <a:t>Outline:</a:t>
            </a:r>
          </a:p>
          <a:p>
            <a:pPr lvl="1"/>
            <a:r>
              <a:rPr lang="en-US" sz="1900" dirty="0"/>
              <a:t>Updated assessment overview</a:t>
            </a:r>
          </a:p>
          <a:p>
            <a:pPr lvl="1"/>
            <a:r>
              <a:rPr lang="en-US" sz="1900" dirty="0"/>
              <a:t>Updated data through 2025</a:t>
            </a:r>
          </a:p>
          <a:p>
            <a:pPr lvl="1"/>
            <a:r>
              <a:rPr lang="en-US" sz="1900" dirty="0"/>
              <a:t>Model results</a:t>
            </a:r>
          </a:p>
          <a:p>
            <a:pPr lvl="1"/>
            <a:r>
              <a:rPr lang="en-US" sz="1900" dirty="0"/>
              <a:t>ABC/BRD recommendations</a:t>
            </a:r>
          </a:p>
          <a:p>
            <a:endParaRPr lang="en-US" sz="21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491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317927" y="-68817"/>
            <a:ext cx="682436" cy="2028575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351124571"/>
              </p:ext>
            </p:extLst>
          </p:nvPr>
        </p:nvGraphicFramePr>
        <p:xfrm>
          <a:off x="102892" y="945470"/>
          <a:ext cx="6322622" cy="531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598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alt. models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790321" cy="4246082"/>
          </a:xfrm>
        </p:spPr>
        <p:txBody>
          <a:bodyPr>
            <a:normAutofit/>
          </a:bodyPr>
          <a:lstStyle/>
          <a:p>
            <a:r>
              <a:rPr lang="en-US" dirty="0"/>
              <a:t>19.1c: input file corrections (Appendix 2.2)</a:t>
            </a:r>
          </a:p>
          <a:p>
            <a:r>
              <a:rPr lang="en-US" dirty="0"/>
              <a:t>19.1d: update ageing error &amp; bias (</a:t>
            </a:r>
            <a:r>
              <a:rPr lang="en-US" dirty="0" err="1"/>
              <a:t>AgeingError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Combined EBS &amp; GOA</a:t>
            </a:r>
          </a:p>
          <a:p>
            <a:pPr lvl="1"/>
            <a:r>
              <a:rPr lang="en-US" dirty="0"/>
              <a:t>Linear (AIC </a:t>
            </a:r>
            <a:r>
              <a:rPr lang="en-US" dirty="0" err="1"/>
              <a:t>pref</a:t>
            </a:r>
            <a:r>
              <a:rPr lang="en-US" dirty="0"/>
              <a:t>): start at age-1</a:t>
            </a:r>
          </a:p>
          <a:p>
            <a:pPr lvl="1"/>
            <a:r>
              <a:rPr lang="en-US" dirty="0"/>
              <a:t>Bias fixed rather than estimated</a:t>
            </a:r>
          </a:p>
        </p:txBody>
      </p:sp>
      <p:pic>
        <p:nvPicPr>
          <p:cNvPr id="7" name="Picture 6" descr="C:\AA - PH Stuff\Asmnts\goa_pcod\2024\output\safe_plots\agerr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720" y="678180"/>
            <a:ext cx="4373880" cy="436626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632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alt. models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790321" cy="4246082"/>
          </a:xfrm>
        </p:spPr>
        <p:txBody>
          <a:bodyPr>
            <a:normAutofit/>
          </a:bodyPr>
          <a:lstStyle/>
          <a:p>
            <a:r>
              <a:rPr lang="en-US" dirty="0"/>
              <a:t>19.1d: new method to compute fishery length comps:</a:t>
            </a:r>
          </a:p>
          <a:p>
            <a:pPr lvl="1"/>
            <a:r>
              <a:rPr lang="en-US" dirty="0"/>
              <a:t>Weekly → Monthly</a:t>
            </a:r>
          </a:p>
          <a:p>
            <a:pPr lvl="1"/>
            <a:r>
              <a:rPr lang="en-US" dirty="0"/>
              <a:t>Use all ADF&amp;G data</a:t>
            </a:r>
          </a:p>
          <a:p>
            <a:pPr lvl="1"/>
            <a:r>
              <a:rPr lang="en-US" dirty="0"/>
              <a:t>Remove filters</a:t>
            </a:r>
          </a:p>
          <a:p>
            <a:r>
              <a:rPr lang="en-US" dirty="0"/>
              <a:t>24.0: 1 → 5 cm bins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53" y="1602348"/>
            <a:ext cx="3349971" cy="23928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8" t="10634" b="5200"/>
          <a:stretch/>
        </p:blipFill>
        <p:spPr>
          <a:xfrm>
            <a:off x="7187834" y="761999"/>
            <a:ext cx="1485598" cy="4073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744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alt. models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439784" cy="4246082"/>
          </a:xfrm>
        </p:spPr>
        <p:txBody>
          <a:bodyPr>
            <a:normAutofit/>
          </a:bodyPr>
          <a:lstStyle/>
          <a:p>
            <a:r>
              <a:rPr lang="en-US" dirty="0"/>
              <a:t>Largest shift in parameter estimates occurred in the 19.1c transition</a:t>
            </a:r>
          </a:p>
        </p:txBody>
      </p:sp>
      <p:pic>
        <p:nvPicPr>
          <p:cNvPr id="11" name="Picture 10" descr="C:\AA - PH Stuff\Asmnts\goa_pcod\2024\output\safe_plots\par_com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914" y="739140"/>
            <a:ext cx="3898285" cy="42062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372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alt. models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439784" cy="4246082"/>
          </a:xfrm>
        </p:spPr>
        <p:txBody>
          <a:bodyPr>
            <a:normAutofit/>
          </a:bodyPr>
          <a:lstStyle/>
          <a:p>
            <a:r>
              <a:rPr lang="en-US" dirty="0"/>
              <a:t>In general, consistent estimates of recruitment &amp; spawning biomass</a:t>
            </a:r>
          </a:p>
        </p:txBody>
      </p:sp>
      <p:pic>
        <p:nvPicPr>
          <p:cNvPr id="7" name="Picture 6" descr="C:\AA - PH Stuff\Asmnts\goa_pcod\2024\output\safe_plots\ssb_rec_com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99" y="644537"/>
            <a:ext cx="4259145" cy="436942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89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alt. models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58" y="619935"/>
            <a:ext cx="4940939" cy="1818465"/>
          </a:xfrm>
        </p:spPr>
        <p:txBody>
          <a:bodyPr>
            <a:normAutofit/>
          </a:bodyPr>
          <a:lstStyle/>
          <a:p>
            <a:r>
              <a:rPr lang="en-US" dirty="0"/>
              <a:t>No discernable difference in, for example, selectivity when shifting from 1 → 5 cm bins</a:t>
            </a:r>
          </a:p>
          <a:p>
            <a:r>
              <a:rPr lang="en-US" dirty="0"/>
              <a:t>But, improvement in ISS/ESS</a:t>
            </a:r>
          </a:p>
        </p:txBody>
      </p:sp>
      <p:pic>
        <p:nvPicPr>
          <p:cNvPr id="8" name="Picture 7" descr="C:\AA - PH Stuff\Asmnts\goa_pcod\2024\output\safe_plots\curr_selex_com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109" y="678433"/>
            <a:ext cx="2884891" cy="327289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63066"/>
              </p:ext>
            </p:extLst>
          </p:nvPr>
        </p:nvGraphicFramePr>
        <p:xfrm>
          <a:off x="569966" y="2314879"/>
          <a:ext cx="5237711" cy="27432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4019">
                  <a:extLst>
                    <a:ext uri="{9D8B030D-6E8A-4147-A177-3AD203B41FA5}">
                      <a16:colId xmlns:a16="http://schemas.microsoft.com/office/drawing/2014/main" val="144376943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1183503439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2060850642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576646114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1977103836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3636589939"/>
                    </a:ext>
                  </a:extLst>
                </a:gridCol>
                <a:gridCol w="527282">
                  <a:extLst>
                    <a:ext uri="{9D8B030D-6E8A-4147-A177-3AD203B41FA5}">
                      <a16:colId xmlns:a16="http://schemas.microsoft.com/office/drawing/2014/main" val="81663882"/>
                    </a:ext>
                  </a:extLst>
                </a:gridCol>
              </a:tblGrid>
              <a:tr h="3073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Component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19.1b-23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19.1b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19.1c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19.1d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19.1e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24.0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extLst>
                  <a:ext uri="{0D108BD9-81ED-4DB2-BD59-A6C34878D82A}">
                    <a16:rowId xmlns:a16="http://schemas.microsoft.com/office/drawing/2014/main" val="1900328493"/>
                  </a:ext>
                </a:extLst>
              </a:tr>
              <a:tr h="3073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Length composition mean ISS/ESS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0.33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0.33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1.41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extLst>
                  <a:ext uri="{0D108BD9-81ED-4DB2-BD59-A6C34878D82A}">
                    <a16:rowId xmlns:a16="http://schemas.microsoft.com/office/drawing/2014/main" val="4053491754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Trawl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0.37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1.43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1405229352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Longline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1.04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768240468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Pot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0.48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0.47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2.06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239092001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Bottom trawl survey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0.31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0.31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0.31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1.18</a:t>
                      </a:r>
                      <a:endParaRPr lang="en-US" sz="12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1903871773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dirty="0">
                          <a:effectLst/>
                        </a:rPr>
                        <a:t>Longline survey</a:t>
                      </a:r>
                      <a:endParaRPr lang="en-US" sz="12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0.35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1.31</a:t>
                      </a:r>
                      <a:endParaRPr lang="en-US" sz="12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1377701439"/>
                  </a:ext>
                </a:extLst>
              </a:tr>
              <a:tr h="30739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Conditional age-at-length mean ISS/ESS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0.35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0.37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0.29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0.32</a:t>
                      </a:r>
                      <a:endParaRPr lang="en-US" sz="12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0.83</a:t>
                      </a:r>
                      <a:endParaRPr lang="en-US" sz="1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extLst>
                  <a:ext uri="{0D108BD9-81ED-4DB2-BD59-A6C34878D82A}">
                    <a16:rowId xmlns:a16="http://schemas.microsoft.com/office/drawing/2014/main" val="3866031638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Trawl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0.42</a:t>
                      </a:r>
                      <a:endParaRPr lang="en-US" sz="12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0.28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0.29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0.27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0.6</a:t>
                      </a:r>
                      <a:endParaRPr lang="en-US" sz="12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1125479838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Longline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0.41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0.27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0.27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0.28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0.66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3855630340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>
                          <a:effectLst/>
                        </a:rPr>
                        <a:t>Pot fishery</a:t>
                      </a:r>
                      <a:endParaRPr lang="en-US" sz="1200" b="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0.24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0.48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624000082"/>
                  </a:ext>
                </a:extLst>
              </a:tr>
              <a:tr h="154252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dirty="0">
                          <a:effectLst/>
                        </a:rPr>
                        <a:t>Bottom trawl survey</a:t>
                      </a:r>
                      <a:endParaRPr lang="en-US" sz="1200" b="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0.32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0.33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</a:rPr>
                        <a:t>0.4</a:t>
                      </a:r>
                      <a:endParaRPr lang="en-US" sz="1200" i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1.28</a:t>
                      </a:r>
                      <a:endParaRPr lang="en-US" sz="12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2985" marR="42985" marT="0" marB="0" anchor="b"/>
                </a:tc>
                <a:extLst>
                  <a:ext uri="{0D108BD9-81ED-4DB2-BD59-A6C34878D82A}">
                    <a16:rowId xmlns:a16="http://schemas.microsoft.com/office/drawing/2014/main" val="726917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816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recommended model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58" y="619935"/>
            <a:ext cx="8469002" cy="4512782"/>
          </a:xfrm>
        </p:spPr>
        <p:txBody>
          <a:bodyPr>
            <a:normAutofit/>
          </a:bodyPr>
          <a:lstStyle/>
          <a:p>
            <a:r>
              <a:rPr lang="en-US" dirty="0"/>
              <a:t>19.1c &amp; 19.1d data/model updates</a:t>
            </a:r>
          </a:p>
          <a:p>
            <a:r>
              <a:rPr lang="en-US" dirty="0"/>
              <a:t>19.1e: </a:t>
            </a:r>
          </a:p>
          <a:p>
            <a:pPr lvl="1"/>
            <a:r>
              <a:rPr lang="en-US" dirty="0"/>
              <a:t>Provides simpler and more efficient method, </a:t>
            </a:r>
          </a:p>
          <a:p>
            <a:pPr lvl="1"/>
            <a:r>
              <a:rPr lang="en-US" dirty="0"/>
              <a:t>serves to smooth variability across lengths, </a:t>
            </a:r>
          </a:p>
          <a:p>
            <a:pPr lvl="1"/>
            <a:r>
              <a:rPr lang="en-US" dirty="0"/>
              <a:t>leverages previously under-used source of information (that is included in total catch).</a:t>
            </a:r>
          </a:p>
          <a:p>
            <a:r>
              <a:rPr lang="en-US" dirty="0"/>
              <a:t>24.0:</a:t>
            </a:r>
          </a:p>
          <a:p>
            <a:pPr lvl="1"/>
            <a:r>
              <a:rPr lang="en-US" dirty="0"/>
              <a:t>Doesn’t mask any signal in data.</a:t>
            </a:r>
          </a:p>
          <a:p>
            <a:pPr lvl="1"/>
            <a:r>
              <a:rPr lang="en-US" dirty="0"/>
              <a:t>seems to improve statistical attributes of model,</a:t>
            </a:r>
          </a:p>
          <a:p>
            <a:pPr lvl="1"/>
            <a:r>
              <a:rPr lang="en-US" dirty="0"/>
              <a:t>improves model efficiency (reduces run time &gt;50%)</a:t>
            </a:r>
          </a:p>
        </p:txBody>
      </p:sp>
    </p:spTree>
    <p:extLst>
      <p:ext uri="{BB962C8B-B14F-4D97-AF65-F5344CB8AC3E}">
        <p14:creationId xmlns:p14="http://schemas.microsoft.com/office/powerpoint/2010/main" val="156477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data fits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439784" cy="4246082"/>
          </a:xfrm>
        </p:spPr>
        <p:txBody>
          <a:bodyPr>
            <a:normAutofit/>
          </a:bodyPr>
          <a:lstStyle/>
          <a:p>
            <a:r>
              <a:rPr lang="en-US" dirty="0"/>
              <a:t>Pattern of expecting larger RPN from longline survey in 5 of last 6 years, but, model hits 2023</a:t>
            </a:r>
          </a:p>
          <a:p>
            <a:r>
              <a:rPr lang="en-US" dirty="0"/>
              <a:t>Trawl survey fit between lows in 2017 &amp; 2021 and larger in 2019 &amp; 2023 – model expects less abundance than observed in 2023</a:t>
            </a:r>
          </a:p>
          <a:p>
            <a:r>
              <a:rPr lang="en-US" dirty="0"/>
              <a:t>Consistent with 2023 assessment</a:t>
            </a:r>
          </a:p>
        </p:txBody>
      </p:sp>
      <p:pic>
        <p:nvPicPr>
          <p:cNvPr id="10" name="Picture 9" descr="C:\AA - PH Stuff\Asmnts\goa_pcod\2024\output\safe_plots\srv_indx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83" y="737287"/>
            <a:ext cx="4709160" cy="4267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96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data fits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3439784" cy="4246082"/>
          </a:xfrm>
        </p:spPr>
        <p:txBody>
          <a:bodyPr>
            <a:normAutofit/>
          </a:bodyPr>
          <a:lstStyle/>
          <a:p>
            <a:r>
              <a:rPr lang="en-US" dirty="0"/>
              <a:t>No glaring sign of model misspecification in fit to fishery length composition</a:t>
            </a:r>
          </a:p>
        </p:txBody>
      </p:sp>
      <p:pic>
        <p:nvPicPr>
          <p:cNvPr id="7" name="Picture 6" descr="C:\AA - PH Stuff\Asmnts\goa_pcod\2024\output\safe_plots\fsh_osa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960" y="632460"/>
            <a:ext cx="4282440" cy="43967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000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data fits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550343"/>
            <a:ext cx="3439784" cy="2911075"/>
          </a:xfrm>
        </p:spPr>
        <p:txBody>
          <a:bodyPr>
            <a:normAutofit/>
          </a:bodyPr>
          <a:lstStyle/>
          <a:p>
            <a:r>
              <a:rPr lang="en-US" dirty="0"/>
              <a:t>No glaring sign of model misspecification in fit to survey length composition</a:t>
            </a:r>
          </a:p>
          <a:p>
            <a:r>
              <a:rPr lang="en-US" dirty="0"/>
              <a:t>But, some large residuals at smaller lengths in early trawl survey years and later longline survey years</a:t>
            </a:r>
          </a:p>
        </p:txBody>
      </p:sp>
      <p:pic>
        <p:nvPicPr>
          <p:cNvPr id="9" name="Picture 8" descr="C:\AA - PH Stuff\Asmnts\goa_pcod\2024\output\safe_plots\r4ss\comp_lenfit_flt4mkt0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t="1493" r="68829" b="82778"/>
          <a:stretch/>
        </p:blipFill>
        <p:spPr bwMode="auto">
          <a:xfrm>
            <a:off x="1180729" y="3275996"/>
            <a:ext cx="1364777" cy="93487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C:\AA - PH Stuff\Asmnts\goa_pcod\2024\output\safe_plots\r4ss\comp_lenfit_flt4mkt0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" t="31531" r="68771" b="52969"/>
          <a:stretch/>
        </p:blipFill>
        <p:spPr bwMode="auto">
          <a:xfrm>
            <a:off x="2341218" y="4043853"/>
            <a:ext cx="1364777" cy="9212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15" y="650503"/>
            <a:ext cx="4006390" cy="43145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95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874" y="687474"/>
            <a:ext cx="8229600" cy="630049"/>
          </a:xfrm>
        </p:spPr>
        <p:txBody>
          <a:bodyPr/>
          <a:lstStyle/>
          <a:p>
            <a:pPr algn="ctr"/>
            <a:r>
              <a:rPr lang="en-US" dirty="0"/>
              <a:t>Updated assessment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sz="1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B401C2-0D28-48C0-A231-3C7F7931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>
            <a:normAutofit/>
          </a:bodyPr>
          <a:lstStyle/>
          <a:p>
            <a:r>
              <a:rPr lang="en-US" sz="2100" dirty="0"/>
              <a:t>2025/2026 GOA Pacific cod is an update assessment</a:t>
            </a:r>
          </a:p>
          <a:p>
            <a:pPr lvl="1"/>
            <a:r>
              <a:rPr lang="en-US" sz="1700" dirty="0"/>
              <a:t>Only new data through 2025 included, no model changes</a:t>
            </a:r>
          </a:p>
          <a:p>
            <a:r>
              <a:rPr lang="en-US" sz="1900" dirty="0"/>
              <a:t>Abbreviated SAFE document</a:t>
            </a:r>
          </a:p>
          <a:p>
            <a:pPr lvl="1"/>
            <a:r>
              <a:rPr lang="en-US" sz="1700" dirty="0"/>
              <a:t>Only sections that have been updated with new information since 2024 assessment included</a:t>
            </a:r>
          </a:p>
          <a:p>
            <a:pPr lvl="1"/>
            <a:r>
              <a:rPr lang="en-US" sz="1700" dirty="0"/>
              <a:t>Any missing sections (e.g., full Introduction) can be found in the 2024 SAFE</a:t>
            </a:r>
          </a:p>
          <a:p>
            <a:pPr lvl="1"/>
            <a:r>
              <a:rPr lang="en-US" sz="1700" dirty="0"/>
              <a:t>SSC/PT comments and responses not included, will be included and addressed in the next full assessment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04721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data fits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1400046"/>
            <a:ext cx="3705272" cy="2911075"/>
          </a:xfrm>
        </p:spPr>
        <p:txBody>
          <a:bodyPr>
            <a:normAutofit/>
          </a:bodyPr>
          <a:lstStyle/>
          <a:p>
            <a:r>
              <a:rPr lang="en-US" dirty="0"/>
              <a:t>Some large Pearson residuals reflected in OSA, some not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15" y="675553"/>
            <a:ext cx="4048626" cy="4360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0429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data fits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684751"/>
            <a:ext cx="4258336" cy="1453766"/>
          </a:xfrm>
        </p:spPr>
        <p:txBody>
          <a:bodyPr>
            <a:normAutofit/>
          </a:bodyPr>
          <a:lstStyle/>
          <a:p>
            <a:r>
              <a:rPr lang="en-US" dirty="0"/>
              <a:t>Model estimates growth reasonably well, but…</a:t>
            </a:r>
          </a:p>
          <a:p>
            <a:r>
              <a:rPr lang="en-US" dirty="0"/>
              <a:t>Use beach seine length-weight data this year</a:t>
            </a:r>
          </a:p>
        </p:txBody>
      </p:sp>
      <p:pic>
        <p:nvPicPr>
          <p:cNvPr id="8" name="Picture 7" descr="C:\AA - PH Stuff\Asmnts\goa_pcod\2024\output\safe_plots\wtlen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3" y="2320954"/>
            <a:ext cx="3650226" cy="263258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15" y="637840"/>
            <a:ext cx="4007436" cy="431570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388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8" y="576649"/>
            <a:ext cx="8227034" cy="47861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Presented model diagnostics:</a:t>
            </a:r>
          </a:p>
          <a:p>
            <a:pPr lvl="1"/>
            <a:r>
              <a:rPr lang="en-US" dirty="0"/>
              <a:t>Retrospective: data and model</a:t>
            </a:r>
          </a:p>
          <a:p>
            <a:pPr lvl="1"/>
            <a:r>
              <a:rPr lang="en-US" dirty="0"/>
              <a:t>Leave-one-out: leave a year of data out</a:t>
            </a:r>
          </a:p>
          <a:p>
            <a:pPr lvl="1"/>
            <a:r>
              <a:rPr lang="en-US" dirty="0"/>
              <a:t>Add-one-in: add one new source of data at a time</a:t>
            </a:r>
          </a:p>
          <a:p>
            <a:pPr lvl="1"/>
            <a:r>
              <a:rPr lang="en-US" dirty="0"/>
              <a:t>Profile for key parameters</a:t>
            </a:r>
          </a:p>
          <a:p>
            <a:r>
              <a:rPr lang="en-US" dirty="0"/>
              <a:t>Other diagnostics:</a:t>
            </a:r>
          </a:p>
          <a:p>
            <a:pPr lvl="1"/>
            <a:r>
              <a:rPr lang="en-US" dirty="0"/>
              <a:t>Model convergence: final gradient was 6.57e</a:t>
            </a:r>
            <a:r>
              <a:rPr lang="en-US" baseline="30000" dirty="0"/>
              <a:t>-6</a:t>
            </a:r>
            <a:r>
              <a:rPr lang="en-US" dirty="0"/>
              <a:t>, -</a:t>
            </a:r>
            <a:r>
              <a:rPr lang="en-US" dirty="0" err="1"/>
              <a:t>no_hess</a:t>
            </a:r>
            <a:r>
              <a:rPr lang="en-US" dirty="0"/>
              <a:t> ran with message “The fact this was successful gives strong evidence of convergence to a mode with quadratic log-likelihood surface.”</a:t>
            </a:r>
          </a:p>
          <a:p>
            <a:pPr lvl="1"/>
            <a:r>
              <a:rPr lang="en-US" dirty="0"/>
              <a:t>Jitter analysis: 50 at 5% CV, 44 converged, 78% to MLE</a:t>
            </a:r>
          </a:p>
          <a:p>
            <a:r>
              <a:rPr lang="en-US" dirty="0"/>
              <a:t>See in document:</a:t>
            </a:r>
          </a:p>
          <a:p>
            <a:pPr lvl="1"/>
            <a:r>
              <a:rPr lang="en-US" dirty="0"/>
              <a:t>MCMC: key parameter histograms, mixing, correlation</a:t>
            </a:r>
          </a:p>
          <a:p>
            <a:pPr lvl="1"/>
            <a:r>
              <a:rPr lang="en-US" dirty="0"/>
              <a:t>AFSC longline survey catchability sensitivity</a:t>
            </a:r>
          </a:p>
          <a:p>
            <a:pPr lvl="1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</p:spTree>
    <p:extLst>
      <p:ext uri="{BB962C8B-B14F-4D97-AF65-F5344CB8AC3E}">
        <p14:creationId xmlns:p14="http://schemas.microsoft.com/office/powerpoint/2010/main" val="614703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979" y="903888"/>
            <a:ext cx="3965317" cy="3746514"/>
          </a:xfrm>
        </p:spPr>
        <p:txBody>
          <a:bodyPr>
            <a:normAutofit/>
          </a:bodyPr>
          <a:lstStyle/>
          <a:p>
            <a:r>
              <a:rPr lang="en-US" dirty="0"/>
              <a:t>Data retrospective small &amp; negative</a:t>
            </a:r>
          </a:p>
          <a:p>
            <a:r>
              <a:rPr lang="en-US" dirty="0"/>
              <a:t>Recent model retrospective consistent, but large retrospective pattern across models prior to 2015 assessment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  <p:pic>
        <p:nvPicPr>
          <p:cNvPr id="8" name="Picture 7" descr="C:\AA - PH Stuff\Asmnts\goa_pcod\2024\output\safe_plots\retr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296" y="700547"/>
            <a:ext cx="4472796" cy="437289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336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655" y="1065999"/>
            <a:ext cx="3965317" cy="3746514"/>
          </a:xfrm>
        </p:spPr>
        <p:txBody>
          <a:bodyPr>
            <a:normAutofit/>
          </a:bodyPr>
          <a:lstStyle/>
          <a:p>
            <a:r>
              <a:rPr lang="en-US" dirty="0"/>
              <a:t>Leave-one-out: 2023 remains an influential year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  <p:pic>
        <p:nvPicPr>
          <p:cNvPr id="6" name="Picture 5" descr="C:\AA - PH Stuff\Asmnts\goa_pcod\2024\output\safe_plots\lo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2" y="596917"/>
            <a:ext cx="3850150" cy="4419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957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918725"/>
            <a:ext cx="3965317" cy="3746514"/>
          </a:xfrm>
        </p:spPr>
        <p:txBody>
          <a:bodyPr>
            <a:normAutofit/>
          </a:bodyPr>
          <a:lstStyle/>
          <a:p>
            <a:r>
              <a:rPr lang="en-US" dirty="0"/>
              <a:t>Add-one-in: 2023 AFSC bottom trawl survey and trawl fishery CAAL data influential on ABC, 2024 trawl fishery length comp to some extent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  <p:pic>
        <p:nvPicPr>
          <p:cNvPr id="8" name="Picture 7" descr="C:\AA - PH Stuff\Asmnts\goa_pcod\2024\output\safe_plots\aoi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41" y="624785"/>
            <a:ext cx="3772929" cy="441677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698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25" y="2662911"/>
            <a:ext cx="8365216" cy="3746514"/>
          </a:xfrm>
        </p:spPr>
        <p:txBody>
          <a:bodyPr>
            <a:normAutofit/>
          </a:bodyPr>
          <a:lstStyle/>
          <a:p>
            <a:r>
              <a:rPr lang="en-US" dirty="0"/>
              <a:t>AFSC longline survey catchability sensitivity: Environmental link with CFSR remains preferred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  <p:pic>
        <p:nvPicPr>
          <p:cNvPr id="6" name="Picture 5" descr="C:\AA - PH Stuff\Asmnts\goa_pcod\2024\output\safe_plots\llq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48" y="794951"/>
            <a:ext cx="4779734" cy="319216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262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244" y="924727"/>
            <a:ext cx="4509907" cy="3746514"/>
          </a:xfrm>
        </p:spPr>
        <p:txBody>
          <a:bodyPr>
            <a:normAutofit/>
          </a:bodyPr>
          <a:lstStyle/>
          <a:p>
            <a:r>
              <a:rPr lang="en-US" dirty="0"/>
              <a:t>Parameter profiles:</a:t>
            </a:r>
          </a:p>
          <a:p>
            <a:r>
              <a:rPr lang="en-US" dirty="0"/>
              <a:t>Catchability: conflict between length comps and CAAL</a:t>
            </a:r>
          </a:p>
          <a:p>
            <a:r>
              <a:rPr lang="en-US" dirty="0"/>
              <a:t>Base M &amp; lnR</a:t>
            </a:r>
            <a:r>
              <a:rPr lang="en-US" baseline="-25000" dirty="0"/>
              <a:t>0</a:t>
            </a:r>
            <a:r>
              <a:rPr lang="en-US" dirty="0"/>
              <a:t>: minima confirmed by both length comps and index data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8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700" b="0" cap="all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Results: diagnostics</a:t>
            </a:r>
          </a:p>
        </p:txBody>
      </p:sp>
      <p:pic>
        <p:nvPicPr>
          <p:cNvPr id="8" name="Picture 7" descr="C:\AA - PH Stuff\Asmnts\goa_pcod\2024\output\safe_plots\profile_plo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6" y="652027"/>
            <a:ext cx="3859118" cy="429191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50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8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parameter estimates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9" y="886635"/>
            <a:ext cx="2892024" cy="3746514"/>
          </a:xfrm>
        </p:spPr>
        <p:txBody>
          <a:bodyPr>
            <a:normAutofit/>
          </a:bodyPr>
          <a:lstStyle/>
          <a:p>
            <a:r>
              <a:rPr lang="en-US" dirty="0"/>
              <a:t>F staying consistent across last 4 years</a:t>
            </a:r>
          </a:p>
        </p:txBody>
      </p:sp>
      <p:pic>
        <p:nvPicPr>
          <p:cNvPr id="7" name="Picture 6" descr="C:\AA - PH Stuff\Asmnts\goa_pcod\2024\output\safe_plots\f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85" y="724930"/>
            <a:ext cx="4034480" cy="408640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367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8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parameter estimates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09" y="717140"/>
            <a:ext cx="4796367" cy="5452045"/>
          </a:xfrm>
        </p:spPr>
        <p:txBody>
          <a:bodyPr>
            <a:normAutofit/>
          </a:bodyPr>
          <a:lstStyle/>
          <a:p>
            <a:r>
              <a:rPr lang="en-US" dirty="0"/>
              <a:t>Below average recruitment since 2014 (following a stanza of above </a:t>
            </a:r>
            <a:r>
              <a:rPr lang="en-US" dirty="0" err="1"/>
              <a:t>avg</a:t>
            </a:r>
            <a:r>
              <a:rPr lang="en-US" dirty="0"/>
              <a:t> recruitment)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8" y="614826"/>
            <a:ext cx="4088304" cy="44027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005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8574" y="609601"/>
            <a:ext cx="8224858" cy="796506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4" y="687474"/>
            <a:ext cx="8224858" cy="630049"/>
          </a:xfrm>
        </p:spPr>
        <p:txBody>
          <a:bodyPr/>
          <a:lstStyle/>
          <a:p>
            <a:pPr algn="ctr"/>
            <a:r>
              <a:rPr lang="en-US" dirty="0"/>
              <a:t>Assessment evaluation Outline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00476" y="5956136"/>
            <a:ext cx="770468" cy="365125"/>
          </a:xfrm>
        </p:spPr>
        <p:txBody>
          <a:bodyPr/>
          <a:lstStyle/>
          <a:p>
            <a:fld id="{D57F1E4F-1CFF-5643-939E-217C01CDF565}" type="slidenum">
              <a:rPr lang="en-US" sz="1400" smtClean="0"/>
              <a:pPr/>
              <a:t>4</a:t>
            </a:fld>
            <a:endParaRPr lang="en-US" sz="14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B51CBE-0346-4347-9634-13B8B77F42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599378"/>
              </p:ext>
            </p:extLst>
          </p:nvPr>
        </p:nvGraphicFramePr>
        <p:xfrm>
          <a:off x="224287" y="0"/>
          <a:ext cx="8695426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1828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8" y="5132717"/>
            <a:ext cx="8227033" cy="6895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parameter estimates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843461"/>
              </p:ext>
            </p:extLst>
          </p:nvPr>
        </p:nvGraphicFramePr>
        <p:xfrm>
          <a:off x="1208749" y="743692"/>
          <a:ext cx="6702329" cy="414528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580291">
                  <a:extLst>
                    <a:ext uri="{9D8B030D-6E8A-4147-A177-3AD203B41FA5}">
                      <a16:colId xmlns:a16="http://schemas.microsoft.com/office/drawing/2014/main" val="253503030"/>
                    </a:ext>
                  </a:extLst>
                </a:gridCol>
                <a:gridCol w="1061019">
                  <a:extLst>
                    <a:ext uri="{9D8B030D-6E8A-4147-A177-3AD203B41FA5}">
                      <a16:colId xmlns:a16="http://schemas.microsoft.com/office/drawing/2014/main" val="676671516"/>
                    </a:ext>
                  </a:extLst>
                </a:gridCol>
                <a:gridCol w="1061019">
                  <a:extLst>
                    <a:ext uri="{9D8B030D-6E8A-4147-A177-3AD203B41FA5}">
                      <a16:colId xmlns:a16="http://schemas.microsoft.com/office/drawing/2014/main" val="963630336"/>
                    </a:ext>
                  </a:extLst>
                </a:gridCol>
              </a:tblGrid>
              <a:tr h="2311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Name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Value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SD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928727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Biology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52362823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Beginning of year length at age-1 (cm)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17.43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0.314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2154562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Beginning of year length at age-10 (cm)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99.46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0.015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3776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Growth rate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0.19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0.002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8994911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SD in length-at-age for age-1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4.01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0.187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42085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SD in length-at-age for age-10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8.99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0.345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6023765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Natural mortality (2014-2016)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0.82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0.053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91070559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Natural mortality (all years)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0.49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0.023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2112076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Recruitment/Abundance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51815034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log(mean recruitment)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13.09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0.213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25540775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1976 Regime adjustment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-0.68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0.19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74812246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Survey catchability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--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72468818"/>
                  </a:ext>
                </a:extLst>
              </a:tr>
              <a:tr h="23114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Bottom trawl survey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1.28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0.125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15922041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Longline survey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1.16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0.108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78727478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Longline survey environmental coefficient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>
                          <a:effectLst/>
                        </a:rPr>
                        <a:t>0.94</a:t>
                      </a:r>
                      <a:endParaRPr lang="en-US" sz="17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0" dirty="0">
                          <a:effectLst/>
                        </a:rPr>
                        <a:t>0.411</a:t>
                      </a:r>
                      <a:endParaRPr lang="en-US" sz="17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3626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287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8" y="5132717"/>
            <a:ext cx="8227033" cy="689514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Results: time series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80" y="796324"/>
            <a:ext cx="3677027" cy="4522127"/>
          </a:xfrm>
        </p:spPr>
        <p:txBody>
          <a:bodyPr>
            <a:normAutofit/>
          </a:bodyPr>
          <a:lstStyle/>
          <a:p>
            <a:r>
              <a:rPr lang="en-US" dirty="0"/>
              <a:t>Biomass projected to increase, but, based on realization of average recruitment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908" y="658849"/>
            <a:ext cx="4054148" cy="43660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2193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98" y="903888"/>
            <a:ext cx="8227034" cy="3746514"/>
          </a:xfrm>
        </p:spPr>
        <p:txBody>
          <a:bodyPr>
            <a:normAutofit/>
          </a:bodyPr>
          <a:lstStyle/>
          <a:p>
            <a:r>
              <a:rPr lang="en-US" sz="3000" dirty="0"/>
              <a:t>Stock status</a:t>
            </a:r>
          </a:p>
          <a:p>
            <a:r>
              <a:rPr lang="en-US" sz="3000" dirty="0"/>
              <a:t>Risk table</a:t>
            </a:r>
          </a:p>
          <a:p>
            <a:r>
              <a:rPr lang="en-US" sz="3000" dirty="0"/>
              <a:t>ABC/OFL recommendations</a:t>
            </a:r>
          </a:p>
          <a:p>
            <a:r>
              <a:rPr lang="en-US" sz="3000" dirty="0"/>
              <a:t>Apportionment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 txBox="1">
            <a:spLocks/>
          </p:cNvSpPr>
          <p:nvPr/>
        </p:nvSpPr>
        <p:spPr>
          <a:xfrm>
            <a:off x="446399" y="5132717"/>
            <a:ext cx="8227033" cy="689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700" dirty="0">
                <a:solidFill>
                  <a:schemeClr val="bg1"/>
                </a:solidFill>
              </a:rPr>
              <a:t>Results: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5654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>
            <a:noAutofit/>
          </a:bodyPr>
          <a:lstStyle/>
          <a:p>
            <a:pPr algn="ctr"/>
            <a:r>
              <a:rPr lang="en-US" sz="2700" dirty="0"/>
              <a:t>Stock status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71" y="1317523"/>
            <a:ext cx="3030461" cy="4973549"/>
          </a:xfrm>
        </p:spPr>
        <p:txBody>
          <a:bodyPr>
            <a:normAutofit/>
          </a:bodyPr>
          <a:lstStyle/>
          <a:p>
            <a:r>
              <a:rPr lang="en-US" dirty="0"/>
              <a:t>Tier 3b: on the ramp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Estimated to be above </a:t>
            </a:r>
            <a:r>
              <a:rPr lang="en-US" i="1" dirty="0"/>
              <a:t>B</a:t>
            </a:r>
            <a:r>
              <a:rPr lang="en-US" i="1" baseline="-25000" dirty="0"/>
              <a:t>20%</a:t>
            </a:r>
            <a:r>
              <a:rPr lang="en-US" i="1" dirty="0"/>
              <a:t> </a:t>
            </a:r>
            <a:r>
              <a:rPr lang="en-US" dirty="0"/>
              <a:t>(dashed red line), 2025 = </a:t>
            </a:r>
            <a:r>
              <a:rPr lang="en-US" i="1" dirty="0"/>
              <a:t>B</a:t>
            </a:r>
            <a:r>
              <a:rPr lang="en-US" i="1" baseline="-25000" dirty="0"/>
              <a:t>28.7%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43</a:t>
            </a:fld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78" y="1500273"/>
            <a:ext cx="4401593" cy="44015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10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table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565592"/>
            <a:ext cx="8224254" cy="4446917"/>
          </a:xfrm>
        </p:spPr>
        <p:txBody>
          <a:bodyPr>
            <a:noAutofit/>
          </a:bodyPr>
          <a:lstStyle/>
          <a:p>
            <a:r>
              <a:rPr lang="en-US" sz="2000" b="1" dirty="0"/>
              <a:t>Assessment considerations: </a:t>
            </a:r>
            <a:r>
              <a:rPr lang="en-US" sz="2000" dirty="0"/>
              <a:t>Level 1</a:t>
            </a:r>
          </a:p>
          <a:p>
            <a:r>
              <a:rPr lang="en-US" sz="2000" b="1" dirty="0"/>
              <a:t>Pop </a:t>
            </a:r>
            <a:r>
              <a:rPr lang="en-US" sz="2000" b="1" dirty="0" err="1"/>
              <a:t>dy</a:t>
            </a:r>
            <a:r>
              <a:rPr lang="en-US" sz="2000" b="1" dirty="0"/>
              <a:t> considerations: </a:t>
            </a:r>
            <a:r>
              <a:rPr lang="en-US" sz="2000" dirty="0"/>
              <a:t>Level 2 – will remain while population at low levels with added uncertainty as to how processes will respond to future environmental conditions (i.e., recruitment)</a:t>
            </a:r>
          </a:p>
          <a:p>
            <a:r>
              <a:rPr lang="en-US" sz="2000" b="1" dirty="0"/>
              <a:t>Environmental/ecosystem considerations: </a:t>
            </a:r>
            <a:r>
              <a:rPr lang="en-US" sz="2000" dirty="0"/>
              <a:t>Level 1</a:t>
            </a:r>
            <a:endParaRPr lang="en-US" sz="2000" b="1" dirty="0"/>
          </a:p>
          <a:p>
            <a:r>
              <a:rPr lang="en-US" sz="2000" b="1" dirty="0"/>
              <a:t>Fishery performance: </a:t>
            </a:r>
            <a:r>
              <a:rPr lang="en-US" sz="2000" dirty="0"/>
              <a:t>Level 1</a:t>
            </a:r>
            <a:endParaRPr lang="en-US" sz="2000" b="1" dirty="0"/>
          </a:p>
          <a:p>
            <a:endParaRPr lang="en-US" sz="2000" dirty="0"/>
          </a:p>
          <a:p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44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9700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ABC/OFL recommendations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739" y="1317523"/>
            <a:ext cx="8621669" cy="1355018"/>
          </a:xfrm>
        </p:spPr>
        <p:txBody>
          <a:bodyPr>
            <a:normAutofit/>
          </a:bodyPr>
          <a:lstStyle/>
          <a:p>
            <a:r>
              <a:rPr lang="en-US" dirty="0"/>
              <a:t>Recommend Model 24.0: &lt;1% different than 2024 ABC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45</a:t>
            </a:fld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773" y="2030793"/>
            <a:ext cx="6402943" cy="4707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745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78" y="3360479"/>
            <a:ext cx="8621669" cy="831051"/>
          </a:xfrm>
        </p:spPr>
        <p:txBody>
          <a:bodyPr>
            <a:normAutofit/>
          </a:bodyPr>
          <a:lstStyle/>
          <a:p>
            <a:r>
              <a:rPr lang="en-US" dirty="0"/>
              <a:t>Same as 2023, but with updated ABC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46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862" y="4306301"/>
            <a:ext cx="6584241" cy="12892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62" y="2248104"/>
            <a:ext cx="6719494" cy="9976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393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44857" y="604252"/>
            <a:ext cx="2028575" cy="580517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l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124509" y="693012"/>
            <a:ext cx="1069272" cy="2028575"/>
          </a:xfrm>
        </p:spPr>
        <p:txBody>
          <a:bodyPr>
            <a:normAutofit fontScale="90000"/>
          </a:bodyPr>
          <a:lstStyle/>
          <a:p>
            <a:r>
              <a:rPr lang="en-US" dirty="0"/>
              <a:t>Current and Future work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 rot="16200000">
            <a:off x="535850" y="1158804"/>
            <a:ext cx="5922209" cy="5183073"/>
          </a:xfrm>
        </p:spPr>
        <p:txBody>
          <a:bodyPr>
            <a:normAutofit/>
          </a:bodyPr>
          <a:lstStyle/>
          <a:p>
            <a:r>
              <a:rPr lang="en-US" sz="2100" dirty="0"/>
              <a:t>Assessment to do: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2100" dirty="0"/>
              <a:t>Input sample size for comp data</a:t>
            </a:r>
          </a:p>
          <a:p>
            <a:pPr lvl="2"/>
            <a:r>
              <a:rPr lang="en-US" sz="2100" dirty="0"/>
              <a:t>Fishery &amp; longline survey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2100" dirty="0"/>
              <a:t>Processes needing investigation</a:t>
            </a:r>
          </a:p>
          <a:p>
            <a:pPr lvl="2"/>
            <a:r>
              <a:rPr lang="en-US" sz="2100" dirty="0"/>
              <a:t>Selex &amp; growth</a:t>
            </a:r>
          </a:p>
          <a:p>
            <a:pPr lvl="2"/>
            <a:r>
              <a:rPr lang="en-US" sz="2100" dirty="0"/>
              <a:t>What comp/other data &amp; structure used?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2100" dirty="0"/>
              <a:t>Develop REMA with environmental link to scaling coefficient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2100" dirty="0"/>
              <a:t>Start looking at R-TMB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2100" dirty="0"/>
              <a:t>Port SAFE into RMD</a:t>
            </a:r>
          </a:p>
          <a:p>
            <a:r>
              <a:rPr lang="en-US" sz="2100" dirty="0"/>
              <a:t>Important consideration:</a:t>
            </a:r>
          </a:p>
          <a:p>
            <a:pPr lvl="1"/>
            <a:r>
              <a:rPr lang="en-US" sz="2100" dirty="0"/>
              <a:t>Maturity information update</a:t>
            </a:r>
          </a:p>
        </p:txBody>
      </p:sp>
    </p:spTree>
    <p:extLst>
      <p:ext uri="{BB962C8B-B14F-4D97-AF65-F5344CB8AC3E}">
        <p14:creationId xmlns:p14="http://schemas.microsoft.com/office/powerpoint/2010/main" val="3926517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27" y="386277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685210"/>
            <a:ext cx="7989752" cy="1504844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10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7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61325"/>
              </p:ext>
            </p:extLst>
          </p:nvPr>
        </p:nvGraphicFramePr>
        <p:xfrm>
          <a:off x="195142" y="1633905"/>
          <a:ext cx="4442603" cy="41148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93614">
                  <a:extLst>
                    <a:ext uri="{9D8B030D-6E8A-4147-A177-3AD203B41FA5}">
                      <a16:colId xmlns:a16="http://schemas.microsoft.com/office/drawing/2014/main" val="3522348051"/>
                    </a:ext>
                  </a:extLst>
                </a:gridCol>
                <a:gridCol w="1048989">
                  <a:extLst>
                    <a:ext uri="{9D8B030D-6E8A-4147-A177-3AD203B41FA5}">
                      <a16:colId xmlns:a16="http://schemas.microsoft.com/office/drawing/2014/main" val="76955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New Data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181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catch, by gear type 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2024,</a:t>
                      </a:r>
                      <a:r>
                        <a:rPr lang="en-US" sz="1800" b="1" baseline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445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length composition, by gear type 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2024,</a:t>
                      </a:r>
                      <a:r>
                        <a:rPr lang="en-US" sz="1800" b="1" baseline="0" dirty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04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fishery conditional age-at-length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2024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2163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AFSC bottom trawl survey abundance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777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AFSC bottom trawl survey length composition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6646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AFSC longline survey Relative Population Numbers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9494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AFSC longline survey length composition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2025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260144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</a:t>
            </a:fld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79AC0E-129D-4FA6-9C81-DEE93B818D0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19" y="1635142"/>
            <a:ext cx="3846113" cy="41135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38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972" y="1902686"/>
            <a:ext cx="4055265" cy="1310845"/>
          </a:xfrm>
        </p:spPr>
        <p:txBody>
          <a:bodyPr>
            <a:noAutofit/>
          </a:bodyPr>
          <a:lstStyle/>
          <a:p>
            <a:r>
              <a:rPr lang="en-US" sz="2100" dirty="0"/>
              <a:t>Pot majority &gt; LL &gt; Trawl</a:t>
            </a:r>
          </a:p>
          <a:p>
            <a:r>
              <a:rPr lang="en-US" sz="2100" dirty="0"/>
              <a:t>Nothing inconsistent in cumulative catch to previous years</a:t>
            </a:r>
          </a:p>
          <a:p>
            <a:r>
              <a:rPr lang="en-US" sz="2100" dirty="0"/>
              <a:t>Catch through Dec 8, 2025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- Catch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6</a:t>
            </a:fld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A18310-7865-4C48-B12D-DEA4F3972B4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8" y="3699164"/>
            <a:ext cx="3815675" cy="296586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825C7-080E-4CD9-980C-907A17517D8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192" y="2006930"/>
            <a:ext cx="4248397" cy="465809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187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8092240" cy="824235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2025 distribution similar to previous catch distribution</a:t>
            </a:r>
          </a:p>
          <a:p>
            <a:r>
              <a:rPr lang="en-US" sz="2100" dirty="0"/>
              <a:t>For how much relative catch is taken by pot, small # observed hauls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Catch distribution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7</a:t>
            </a:fld>
            <a:endParaRPr lang="en-US" sz="1400" dirty="0"/>
          </a:p>
        </p:txBody>
      </p:sp>
      <p:pic>
        <p:nvPicPr>
          <p:cNvPr id="10" name="Picture 9" descr="C:\AA - PH Stuff\Asmnts\goa_pcod\2024\output\safe_plots\maps\2024 Pcod_EM_Obs_Catch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r="15350" b="2688"/>
          <a:stretch/>
        </p:blipFill>
        <p:spPr bwMode="auto">
          <a:xfrm>
            <a:off x="878220" y="2467202"/>
            <a:ext cx="3521150" cy="3369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BEDDCB-C5EE-4A94-9EAA-949E2C06626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" r="15446" b="3787"/>
          <a:stretch/>
        </p:blipFill>
        <p:spPr bwMode="auto">
          <a:xfrm>
            <a:off x="4678180" y="2467202"/>
            <a:ext cx="3513014" cy="336922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5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80" y="1417053"/>
            <a:ext cx="8224252" cy="906903"/>
          </a:xfrm>
        </p:spPr>
        <p:txBody>
          <a:bodyPr>
            <a:normAutofit/>
          </a:bodyPr>
          <a:lstStyle/>
          <a:p>
            <a:r>
              <a:rPr lang="en-US" dirty="0"/>
              <a:t>In general, mean length in 2024 similar to that in previous 4 or so years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8" y="687474"/>
            <a:ext cx="8224254" cy="630049"/>
          </a:xfrm>
        </p:spPr>
        <p:txBody>
          <a:bodyPr/>
          <a:lstStyle/>
          <a:p>
            <a:pPr algn="ctr"/>
            <a:r>
              <a:rPr lang="en-US" dirty="0"/>
              <a:t>Data – length comps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8</a:t>
            </a:fld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E9D67-6E0A-44FB-A5B1-82A8AD33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811" y="2125683"/>
            <a:ext cx="4186378" cy="450840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70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5C9236-6969-4530-A260-1B0B3E67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7" y="1759732"/>
            <a:ext cx="5049830" cy="427293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2274" y="4523828"/>
            <a:ext cx="926564" cy="54481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+49.6%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9" y="687474"/>
            <a:ext cx="8224253" cy="630049"/>
          </a:xfrm>
        </p:spPr>
        <p:txBody>
          <a:bodyPr/>
          <a:lstStyle/>
          <a:p>
            <a:pPr algn="ctr"/>
            <a:r>
              <a:rPr lang="en-US" dirty="0"/>
              <a:t>Data – </a:t>
            </a:r>
            <a:r>
              <a:rPr lang="en-US" dirty="0" err="1"/>
              <a:t>afsc</a:t>
            </a:r>
            <a:r>
              <a:rPr lang="en-US" dirty="0"/>
              <a:t> surveys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9</a:t>
            </a:fld>
            <a:endParaRPr lang="en-US" sz="1400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1305" y="2774827"/>
            <a:ext cx="763974" cy="544814"/>
          </a:xfr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-5%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E7E54D-7A4D-4BF0-B4E6-44C1FEB7AF3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" t="-3186" r="14831" b="3186"/>
          <a:stretch/>
        </p:blipFill>
        <p:spPr bwMode="auto">
          <a:xfrm>
            <a:off x="5516667" y="3636818"/>
            <a:ext cx="3090252" cy="311316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B2A4FB-BA3E-4137-B776-0D1279796D32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3" t="3983" r="6584" b="17316"/>
          <a:stretch/>
        </p:blipFill>
        <p:spPr bwMode="auto">
          <a:xfrm>
            <a:off x="5615671" y="1633728"/>
            <a:ext cx="2892243" cy="195699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093843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20782</TotalTime>
  <Words>1684</Words>
  <Application>Microsoft Office PowerPoint</Application>
  <PresentationFormat>On-screen Show (4:3)</PresentationFormat>
  <Paragraphs>366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Gill Sans</vt:lpstr>
      <vt:lpstr>Gill Sans MT</vt:lpstr>
      <vt:lpstr>Times New Roman</vt:lpstr>
      <vt:lpstr>Wingdings 2</vt:lpstr>
      <vt:lpstr>Dividend</vt:lpstr>
      <vt:lpstr>Goa pacific cod</vt:lpstr>
      <vt:lpstr>Assessment overview</vt:lpstr>
      <vt:lpstr>Updated assessment overview</vt:lpstr>
      <vt:lpstr>Assessment evaluation Outline</vt:lpstr>
      <vt:lpstr>Data overview</vt:lpstr>
      <vt:lpstr>Data - Catch</vt:lpstr>
      <vt:lpstr>Data – Catch distribution</vt:lpstr>
      <vt:lpstr>Data – length comps</vt:lpstr>
      <vt:lpstr>Data – afsc surveys</vt:lpstr>
      <vt:lpstr>Data – afsc surveys</vt:lpstr>
      <vt:lpstr>Data – afsc surveys</vt:lpstr>
      <vt:lpstr>Data – afsc surveys</vt:lpstr>
      <vt:lpstr>Data – afsc surveys</vt:lpstr>
      <vt:lpstr>Data – afsc surveys</vt:lpstr>
      <vt:lpstr>Data – auxiliary information</vt:lpstr>
      <vt:lpstr>Surveys – Env data</vt:lpstr>
      <vt:lpstr>Surveys – Env data</vt:lpstr>
      <vt:lpstr>Surveys – Env data</vt:lpstr>
      <vt:lpstr>Data – summary</vt:lpstr>
      <vt:lpstr>results</vt:lpstr>
      <vt:lpstr>Results: alt. models</vt:lpstr>
      <vt:lpstr>Results: alt. models</vt:lpstr>
      <vt:lpstr>Results: alt. models</vt:lpstr>
      <vt:lpstr>Results: alt. models</vt:lpstr>
      <vt:lpstr>Results: alt. models</vt:lpstr>
      <vt:lpstr>Results: recommended model</vt:lpstr>
      <vt:lpstr>Results: data fits</vt:lpstr>
      <vt:lpstr>Results: data fits</vt:lpstr>
      <vt:lpstr>Results: data fits</vt:lpstr>
      <vt:lpstr>Results: data fits</vt:lpstr>
      <vt:lpstr>Results: data 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parameter estimates</vt:lpstr>
      <vt:lpstr>Results: parameter estimates</vt:lpstr>
      <vt:lpstr>Results: parameter estimates</vt:lpstr>
      <vt:lpstr>Results: time series</vt:lpstr>
      <vt:lpstr>PowerPoint Presentation</vt:lpstr>
      <vt:lpstr>Stock status</vt:lpstr>
      <vt:lpstr>Risk table</vt:lpstr>
      <vt:lpstr>ABC/OFL recommendations</vt:lpstr>
      <vt:lpstr>apportionment</vt:lpstr>
      <vt:lpstr>Current and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LaBelle</dc:creator>
  <cp:lastModifiedBy>Pete.Hulson</cp:lastModifiedBy>
  <cp:revision>246</cp:revision>
  <dcterms:created xsi:type="dcterms:W3CDTF">2020-09-17T00:42:38Z</dcterms:created>
  <dcterms:modified xsi:type="dcterms:W3CDTF">2026-01-14T00:02:34Z</dcterms:modified>
</cp:coreProperties>
</file>